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291B37-5079-0DD2-757B-B49B9036AB83}" v="1149" dt="2026-05-15T16:23:14.908"/>
    <p1510:client id="{1C7BB319-B60B-443C-A25C-1B1F024A3F85}" v="241" dt="2026-05-15T20:20:18.6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F8CF-692C-4963-8B5E-D1C0928CF160}"/>
              </a:ext>
            </a:extLst>
          </p:cNvPr>
          <p:cNvSpPr>
            <a:spLocks noGrp="1"/>
          </p:cNvSpPr>
          <p:nvPr>
            <p:ph type="ctrTitle"/>
          </p:nvPr>
        </p:nvSpPr>
        <p:spPr>
          <a:xfrm>
            <a:off x="1429612" y="1013984"/>
            <a:ext cx="7714388" cy="3260635"/>
          </a:xfrm>
        </p:spPr>
        <p:txBody>
          <a:bodyPr anchor="b"/>
          <a:lstStyle>
            <a:lvl1pPr algn="l">
              <a:defRPr sz="2800"/>
            </a:lvl1pPr>
          </a:lstStyle>
          <a:p>
            <a:r>
              <a:rPr lang="en-US" dirty="0"/>
              <a:t>Click to edit Master title style</a:t>
            </a:r>
          </a:p>
        </p:txBody>
      </p:sp>
      <p:sp>
        <p:nvSpPr>
          <p:cNvPr id="3" name="Subtitle 2">
            <a:extLst>
              <a:ext uri="{FF2B5EF4-FFF2-40B4-BE49-F238E27FC236}">
                <a16:creationId xmlns:a16="http://schemas.microsoft.com/office/drawing/2014/main" id="{9F419655-1613-4CC0-BBE9-BD2CB2C3C766}"/>
              </a:ext>
            </a:extLst>
          </p:cNvPr>
          <p:cNvSpPr>
            <a:spLocks noGrp="1"/>
          </p:cNvSpPr>
          <p:nvPr>
            <p:ph type="subTitle" idx="1"/>
          </p:nvPr>
        </p:nvSpPr>
        <p:spPr>
          <a:xfrm>
            <a:off x="1429612" y="4848464"/>
            <a:ext cx="7714388" cy="1085849"/>
          </a:xfrm>
        </p:spPr>
        <p:txBody>
          <a:bodyPr>
            <a:normAutofit/>
          </a:bodyPr>
          <a:lstStyle>
            <a:lvl1pPr marL="0" indent="0" algn="l">
              <a:buNone/>
              <a:defRPr sz="1800"/>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0267FFF-6BC4-4DF0-BC55-B2C3BFD8ED12}"/>
              </a:ext>
            </a:extLst>
          </p:cNvPr>
          <p:cNvSpPr>
            <a:spLocks noGrp="1"/>
          </p:cNvSpPr>
          <p:nvPr>
            <p:ph type="dt" sz="half" idx="10"/>
          </p:nvPr>
        </p:nvSpPr>
        <p:spPr/>
        <p:txBody>
          <a:bodyPr/>
          <a:lstStyle/>
          <a:p>
            <a:fld id="{C4270120-CDFC-48DE-A6EA-6DEEDD0E436A}" type="datetimeFigureOut">
              <a:rPr lang="en-US" dirty="0"/>
              <a:t>5/15/2026</a:t>
            </a:fld>
            <a:endParaRPr lang="en-US" dirty="0"/>
          </a:p>
        </p:txBody>
      </p:sp>
      <p:sp>
        <p:nvSpPr>
          <p:cNvPr id="5" name="Footer Placeholder 4">
            <a:extLst>
              <a:ext uri="{FF2B5EF4-FFF2-40B4-BE49-F238E27FC236}">
                <a16:creationId xmlns:a16="http://schemas.microsoft.com/office/drawing/2014/main" id="{D6389830-A1B7-484B-832C-F64A558BDFE7}"/>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74A8F727-72C8-47A9-8E54-AD84590286F9}"/>
              </a:ext>
            </a:extLst>
          </p:cNvPr>
          <p:cNvSpPr>
            <a:spLocks noGrp="1"/>
          </p:cNvSpPr>
          <p:nvPr>
            <p:ph type="sldNum" sz="quarter" idx="12"/>
          </p:nvPr>
        </p:nvSpPr>
        <p:spPr/>
        <p:txBody>
          <a:bodyPr/>
          <a:lstStyle/>
          <a:p>
            <a:fld id="{196A61CA-0502-4EE4-9724-96EA822543E5}" type="slidenum">
              <a:rPr lang="en-US" dirty="0"/>
              <a:t>‹#›</a:t>
            </a:fld>
            <a:endParaRPr lang="en-US" dirty="0"/>
          </a:p>
        </p:txBody>
      </p:sp>
      <p:cxnSp>
        <p:nvCxnSpPr>
          <p:cNvPr id="7" name="Straight Connector 6">
            <a:extLst>
              <a:ext uri="{FF2B5EF4-FFF2-40B4-BE49-F238E27FC236}">
                <a16:creationId xmlns:a16="http://schemas.microsoft.com/office/drawing/2014/main" id="{AEED5540-64E5-4258-ABA4-753F07B71B38}"/>
              </a:ext>
            </a:extLst>
          </p:cNvPr>
          <p:cNvCxnSpPr>
            <a:cxnSpLocks/>
          </p:cNvCxnSpPr>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575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A5DE-E5C6-4DB9-AD28-8F1EAC6F5513}"/>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363E08E-9B2D-4740-9AC6-D5E1CFB95FC6}"/>
              </a:ext>
            </a:extLst>
          </p:cNvPr>
          <p:cNvSpPr>
            <a:spLocks noGrp="1"/>
          </p:cNvSpPr>
          <p:nvPr>
            <p:ph type="body" orient="vert" idx="1"/>
          </p:nvPr>
        </p:nvSpPr>
        <p:spPr>
          <a:xfrm>
            <a:off x="1429566" y="2229957"/>
            <a:ext cx="9238434" cy="3866043"/>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E4E3736-E8AA-4F58-9D3A-27050B287F9D}"/>
              </a:ext>
            </a:extLst>
          </p:cNvPr>
          <p:cNvSpPr>
            <a:spLocks noGrp="1"/>
          </p:cNvSpPr>
          <p:nvPr>
            <p:ph type="dt" sz="half" idx="10"/>
          </p:nvPr>
        </p:nvSpPr>
        <p:spPr/>
        <p:txBody>
          <a:bodyPr/>
          <a:lstStyle/>
          <a:p>
            <a:fld id="{2A1F5BA7-0A17-4D30-9B66-E29324151C73}" type="datetimeFigureOut">
              <a:rPr lang="en-US" dirty="0"/>
              <a:t>5/15/2026</a:t>
            </a:fld>
            <a:endParaRPr lang="en-US" dirty="0"/>
          </a:p>
        </p:txBody>
      </p:sp>
      <p:sp>
        <p:nvSpPr>
          <p:cNvPr id="5" name="Footer Placeholder 4">
            <a:extLst>
              <a:ext uri="{FF2B5EF4-FFF2-40B4-BE49-F238E27FC236}">
                <a16:creationId xmlns:a16="http://schemas.microsoft.com/office/drawing/2014/main" id="{1DE95E84-15BC-478B-9DAB-15025867BB9C}"/>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63E9D98F-E0A8-4254-A957-7F17811D017E}"/>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4168626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DE70F5-2276-4F91-9FC2-8DA4B528814A}"/>
              </a:ext>
            </a:extLst>
          </p:cNvPr>
          <p:cNvSpPr>
            <a:spLocks noGrp="1"/>
          </p:cNvSpPr>
          <p:nvPr>
            <p:ph type="title" orient="vert"/>
          </p:nvPr>
        </p:nvSpPr>
        <p:spPr>
          <a:xfrm>
            <a:off x="9144000" y="1467699"/>
            <a:ext cx="1758461" cy="4628301"/>
          </a:xfrm>
        </p:spPr>
        <p:txBody>
          <a:bodyPr vert="eaVert"/>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21856C5-C2FD-45E4-A631-AC06B5495BEA}"/>
              </a:ext>
            </a:extLst>
          </p:cNvPr>
          <p:cNvSpPr>
            <a:spLocks noGrp="1"/>
          </p:cNvSpPr>
          <p:nvPr>
            <p:ph type="body" orient="vert" idx="1"/>
          </p:nvPr>
        </p:nvSpPr>
        <p:spPr>
          <a:xfrm>
            <a:off x="1182312" y="1467699"/>
            <a:ext cx="7839379" cy="4628301"/>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E336EA-B6DD-4115-9C67-79A24C866ED4}"/>
              </a:ext>
            </a:extLst>
          </p:cNvPr>
          <p:cNvSpPr>
            <a:spLocks noGrp="1"/>
          </p:cNvSpPr>
          <p:nvPr>
            <p:ph type="dt" sz="half" idx="10"/>
          </p:nvPr>
        </p:nvSpPr>
        <p:spPr/>
        <p:txBody>
          <a:bodyPr/>
          <a:lstStyle/>
          <a:p>
            <a:fld id="{76BEBB1B-D40A-4DB9-B3DE-BAAE675B83CD}" type="datetimeFigureOut">
              <a:rPr lang="en-US" dirty="0"/>
              <a:t>5/15/2026</a:t>
            </a:fld>
            <a:endParaRPr lang="en-US" dirty="0"/>
          </a:p>
        </p:txBody>
      </p:sp>
      <p:sp>
        <p:nvSpPr>
          <p:cNvPr id="5" name="Footer Placeholder 4">
            <a:extLst>
              <a:ext uri="{FF2B5EF4-FFF2-40B4-BE49-F238E27FC236}">
                <a16:creationId xmlns:a16="http://schemas.microsoft.com/office/drawing/2014/main" id="{C2EA668B-1DAB-449C-9BA4-7B1572A22BAC}"/>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E8C6567E-119D-4C98-93FF-73A332803A13}"/>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3617744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F94C-BCB1-4F4C-AF70-DD2A5C4E3318}"/>
              </a:ext>
            </a:extLst>
          </p:cNvPr>
          <p:cNvSpPr>
            <a:spLocks noGrp="1"/>
          </p:cNvSpPr>
          <p:nvPr>
            <p:ph type="title"/>
          </p:nvPr>
        </p:nvSpPr>
        <p:spPr>
          <a:xfrm>
            <a:off x="1429566" y="1045445"/>
            <a:ext cx="9238434" cy="857559"/>
          </a:xfrm>
        </p:spPr>
        <p:txBody>
          <a:bodyPr anchor="b"/>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909B75-A057-44B5-872F-DF01BDC8EA07}"/>
              </a:ext>
            </a:extLst>
          </p:cNvPr>
          <p:cNvSpPr>
            <a:spLocks noGrp="1"/>
          </p:cNvSpPr>
          <p:nvPr>
            <p:ph idx="1"/>
          </p:nvPr>
        </p:nvSpPr>
        <p:spPr>
          <a:xfrm>
            <a:off x="1429566" y="2286000"/>
            <a:ext cx="9238434"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06260C-3219-4812-88F2-3162D37F293B}"/>
              </a:ext>
            </a:extLst>
          </p:cNvPr>
          <p:cNvSpPr>
            <a:spLocks noGrp="1"/>
          </p:cNvSpPr>
          <p:nvPr>
            <p:ph type="dt" sz="half" idx="10"/>
          </p:nvPr>
        </p:nvSpPr>
        <p:spPr/>
        <p:txBody>
          <a:bodyPr/>
          <a:lstStyle/>
          <a:p>
            <a:fld id="{A3C9FAAF-C467-4C93-8ECD-39AF5A14D498}" type="datetimeFigureOut">
              <a:rPr lang="en-US" dirty="0"/>
              <a:t>5/15/2026</a:t>
            </a:fld>
            <a:endParaRPr lang="en-US" dirty="0"/>
          </a:p>
        </p:txBody>
      </p:sp>
      <p:sp>
        <p:nvSpPr>
          <p:cNvPr id="5" name="Footer Placeholder 4">
            <a:extLst>
              <a:ext uri="{FF2B5EF4-FFF2-40B4-BE49-F238E27FC236}">
                <a16:creationId xmlns:a16="http://schemas.microsoft.com/office/drawing/2014/main" id="{F2762B73-9C01-4BE3-A199-782BE6EBA6E4}"/>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2A761492-EB56-4454-9D2A-8BB94AACB899}"/>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271736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80A128-A52A-402C-865B-1BF08D7F045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E900447-3778-4AB7-ACB3-7C2313FE9A47}"/>
              </a:ext>
            </a:extLst>
          </p:cNvPr>
          <p:cNvSpPr>
            <a:spLocks noGrp="1"/>
          </p:cNvSpPr>
          <p:nvPr>
            <p:ph type="title"/>
          </p:nvPr>
        </p:nvSpPr>
        <p:spPr>
          <a:xfrm>
            <a:off x="1421745" y="1287554"/>
            <a:ext cx="8284963" cy="3113064"/>
          </a:xfrm>
        </p:spPr>
        <p:txBody>
          <a:bodyPr anchor="t"/>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9B910C9-BA3C-4D31-9C62-2C2408591FF2}"/>
              </a:ext>
            </a:extLst>
          </p:cNvPr>
          <p:cNvSpPr>
            <a:spLocks noGrp="1"/>
          </p:cNvSpPr>
          <p:nvPr>
            <p:ph type="body" idx="1"/>
          </p:nvPr>
        </p:nvSpPr>
        <p:spPr>
          <a:xfrm>
            <a:off x="1421744" y="4619707"/>
            <a:ext cx="7722256" cy="1476293"/>
          </a:xfrm>
        </p:spPr>
        <p:txBody>
          <a:bodyPr anchor="b">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8742E8A-6B69-406B-A3DF-0A1B76832E0A}"/>
              </a:ext>
            </a:extLst>
          </p:cNvPr>
          <p:cNvSpPr>
            <a:spLocks noGrp="1"/>
          </p:cNvSpPr>
          <p:nvPr>
            <p:ph type="dt" sz="half" idx="10"/>
          </p:nvPr>
        </p:nvSpPr>
        <p:spPr/>
        <p:txBody>
          <a:bodyPr/>
          <a:lstStyle/>
          <a:p>
            <a:fld id="{3E37E480-B2BA-4553-A144-61E7F75833ED}" type="datetimeFigureOut">
              <a:rPr lang="en-US" dirty="0"/>
              <a:t>5/15/2026</a:t>
            </a:fld>
            <a:endParaRPr lang="en-US" dirty="0"/>
          </a:p>
        </p:txBody>
      </p:sp>
      <p:sp>
        <p:nvSpPr>
          <p:cNvPr id="5" name="Footer Placeholder 4">
            <a:extLst>
              <a:ext uri="{FF2B5EF4-FFF2-40B4-BE49-F238E27FC236}">
                <a16:creationId xmlns:a16="http://schemas.microsoft.com/office/drawing/2014/main" id="{64D665CF-4461-4BB8-8F3A-ED1CB1084CA2}"/>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D4898B27-5EF3-49F4-B3CE-F3CF419AE06E}"/>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1033288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F3BA-5AD5-4F15-97B2-E4652D1D4E15}"/>
              </a:ext>
            </a:extLst>
          </p:cNvPr>
          <p:cNvSpPr>
            <a:spLocks noGrp="1"/>
          </p:cNvSpPr>
          <p:nvPr>
            <p:ph type="title"/>
          </p:nvPr>
        </p:nvSpPr>
        <p:spPr>
          <a:xfrm>
            <a:off x="1429566" y="1013411"/>
            <a:ext cx="9238434" cy="889592"/>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EA997B8-1FD3-40E6-A486-256EB41DB70A}"/>
              </a:ext>
            </a:extLst>
          </p:cNvPr>
          <p:cNvSpPr>
            <a:spLocks noGrp="1"/>
          </p:cNvSpPr>
          <p:nvPr>
            <p:ph sz="half" idx="1"/>
          </p:nvPr>
        </p:nvSpPr>
        <p:spPr>
          <a:xfrm>
            <a:off x="1429566"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183F4D8-AA9A-4AF7-86EA-E4D797B98CE9}"/>
              </a:ext>
            </a:extLst>
          </p:cNvPr>
          <p:cNvSpPr>
            <a:spLocks noGrp="1"/>
          </p:cNvSpPr>
          <p:nvPr>
            <p:ph sz="half" idx="2"/>
          </p:nvPr>
        </p:nvSpPr>
        <p:spPr>
          <a:xfrm>
            <a:off x="6172200"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A08823E-BC08-4810-9BFF-35D2EA2AE729}"/>
              </a:ext>
            </a:extLst>
          </p:cNvPr>
          <p:cNvSpPr>
            <a:spLocks noGrp="1"/>
          </p:cNvSpPr>
          <p:nvPr>
            <p:ph type="dt" sz="half" idx="10"/>
          </p:nvPr>
        </p:nvSpPr>
        <p:spPr/>
        <p:txBody>
          <a:bodyPr/>
          <a:lstStyle/>
          <a:p>
            <a:fld id="{390E682A-6B53-4B08-AE4D-4C5E659103CC}" type="datetimeFigureOut">
              <a:rPr lang="en-US" dirty="0"/>
              <a:t>5/15/2026</a:t>
            </a:fld>
            <a:endParaRPr lang="en-US" dirty="0"/>
          </a:p>
        </p:txBody>
      </p:sp>
      <p:sp>
        <p:nvSpPr>
          <p:cNvPr id="6" name="Footer Placeholder 5">
            <a:extLst>
              <a:ext uri="{FF2B5EF4-FFF2-40B4-BE49-F238E27FC236}">
                <a16:creationId xmlns:a16="http://schemas.microsoft.com/office/drawing/2014/main" id="{2FDD2BFB-BB2C-4C4A-A6E1-DD223C2BE02F}"/>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95D369B2-12F8-4583-8A7F-523C9A3EF09B}"/>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2738348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C717F-84B9-44BA-8DD6-680394AB193E}"/>
              </a:ext>
            </a:extLst>
          </p:cNvPr>
          <p:cNvSpPr>
            <a:spLocks noGrp="1"/>
          </p:cNvSpPr>
          <p:nvPr>
            <p:ph type="title"/>
          </p:nvPr>
        </p:nvSpPr>
        <p:spPr>
          <a:xfrm>
            <a:off x="1429566" y="1079150"/>
            <a:ext cx="9238434" cy="823912"/>
          </a:xfrm>
        </p:spPr>
        <p:txBody>
          <a:bodyPr/>
          <a:lstStyle>
            <a:lvl1pPr>
              <a:defRPr>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A1217D6-7448-4625-964F-5D82F65F11F7}"/>
              </a:ext>
            </a:extLst>
          </p:cNvPr>
          <p:cNvSpPr>
            <a:spLocks noGrp="1"/>
          </p:cNvSpPr>
          <p:nvPr>
            <p:ph type="body" idx="1"/>
          </p:nvPr>
        </p:nvSpPr>
        <p:spPr>
          <a:xfrm>
            <a:off x="1429567" y="2013217"/>
            <a:ext cx="4495799" cy="704232"/>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53A534C-0B54-4327-99C0-4F0019FD21F6}"/>
              </a:ext>
            </a:extLst>
          </p:cNvPr>
          <p:cNvSpPr>
            <a:spLocks noGrp="1"/>
          </p:cNvSpPr>
          <p:nvPr>
            <p:ph sz="half" idx="2"/>
          </p:nvPr>
        </p:nvSpPr>
        <p:spPr>
          <a:xfrm>
            <a:off x="1429567"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89D4A63-0795-4B74-8C11-5FE7944118C7}"/>
              </a:ext>
            </a:extLst>
          </p:cNvPr>
          <p:cNvSpPr>
            <a:spLocks noGrp="1"/>
          </p:cNvSpPr>
          <p:nvPr>
            <p:ph type="body" sz="quarter" idx="3"/>
          </p:nvPr>
        </p:nvSpPr>
        <p:spPr>
          <a:xfrm>
            <a:off x="6172200" y="2013215"/>
            <a:ext cx="4495800" cy="704233"/>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23D16F3-F747-441B-9854-27225954DEC4}"/>
              </a:ext>
            </a:extLst>
          </p:cNvPr>
          <p:cNvSpPr>
            <a:spLocks noGrp="1"/>
          </p:cNvSpPr>
          <p:nvPr>
            <p:ph sz="quarter" idx="4"/>
          </p:nvPr>
        </p:nvSpPr>
        <p:spPr>
          <a:xfrm>
            <a:off x="6172200"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E8168E2-6B97-486E-B0E4-4E7F5CDBB5B1}"/>
              </a:ext>
            </a:extLst>
          </p:cNvPr>
          <p:cNvSpPr>
            <a:spLocks noGrp="1"/>
          </p:cNvSpPr>
          <p:nvPr>
            <p:ph type="dt" sz="half" idx="10"/>
          </p:nvPr>
        </p:nvSpPr>
        <p:spPr/>
        <p:txBody>
          <a:bodyPr/>
          <a:lstStyle/>
          <a:p>
            <a:fld id="{7C69F0F6-BEBB-4894-ABB2-75C5CBE0DDB9}" type="datetimeFigureOut">
              <a:rPr lang="en-US" dirty="0"/>
              <a:t>5/15/2026</a:t>
            </a:fld>
            <a:endParaRPr lang="en-US" dirty="0"/>
          </a:p>
        </p:txBody>
      </p:sp>
      <p:sp>
        <p:nvSpPr>
          <p:cNvPr id="8" name="Footer Placeholder 7">
            <a:extLst>
              <a:ext uri="{FF2B5EF4-FFF2-40B4-BE49-F238E27FC236}">
                <a16:creationId xmlns:a16="http://schemas.microsoft.com/office/drawing/2014/main" id="{D05D3E2B-2F4E-4347-A8E9-27EB7D0359B3}"/>
              </a:ext>
            </a:extLst>
          </p:cNvPr>
          <p:cNvSpPr>
            <a:spLocks noGrp="1"/>
          </p:cNvSpPr>
          <p:nvPr>
            <p:ph type="ftr" sz="quarter" idx="11"/>
          </p:nvPr>
        </p:nvSpPr>
        <p:spPr/>
        <p:txBody>
          <a:bodyPr/>
          <a:lstStyle/>
          <a:p>
            <a:r>
              <a:rPr lang="en-US" dirty="0"/>
              <a:t>
              </a:t>
            </a:r>
          </a:p>
        </p:txBody>
      </p:sp>
      <p:sp>
        <p:nvSpPr>
          <p:cNvPr id="9" name="Slide Number Placeholder 8">
            <a:extLst>
              <a:ext uri="{FF2B5EF4-FFF2-40B4-BE49-F238E27FC236}">
                <a16:creationId xmlns:a16="http://schemas.microsoft.com/office/drawing/2014/main" id="{DC1FC4F5-6876-414E-9E30-84706A3F528C}"/>
              </a:ext>
            </a:extLst>
          </p:cNvPr>
          <p:cNvSpPr>
            <a:spLocks noGrp="1"/>
          </p:cNvSpPr>
          <p:nvPr>
            <p:ph type="sldNum" sz="quarter" idx="12"/>
          </p:nvPr>
        </p:nvSpPr>
        <p:spPr/>
        <p:txBody>
          <a:bodyPr/>
          <a:lstStyle/>
          <a:p>
            <a:fld id="{196A61CA-0502-4EE4-9724-96EA822543E5}" type="slidenum">
              <a:rPr lang="en-US" dirty="0"/>
              <a:t>‹#›</a:t>
            </a:fld>
            <a:endParaRPr lang="en-US" dirty="0"/>
          </a:p>
        </p:txBody>
      </p:sp>
      <p:cxnSp>
        <p:nvCxnSpPr>
          <p:cNvPr id="11" name="Straight Connector 10">
            <a:extLst>
              <a:ext uri="{FF2B5EF4-FFF2-40B4-BE49-F238E27FC236}">
                <a16:creationId xmlns:a16="http://schemas.microsoft.com/office/drawing/2014/main" id="{A70D2F04-5474-46B9-B838-858CDF4AB2D2}"/>
              </a:ext>
            </a:extLst>
          </p:cNvPr>
          <p:cNvCxnSpPr>
            <a:cxnSpLocks/>
          </p:cNvCxnSpPr>
          <p:nvPr/>
        </p:nvCxnSpPr>
        <p:spPr>
          <a:xfrm>
            <a:off x="6270727"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ADEE893-BE45-47F3-BCF0-02424B3503CC}"/>
              </a:ext>
            </a:extLst>
          </p:cNvPr>
          <p:cNvSpPr/>
          <p:nvPr/>
        </p:nvSpPr>
        <p:spPr>
          <a:xfrm>
            <a:off x="-1171838" y="4592406"/>
            <a:ext cx="808262" cy="389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3FB5178A-4501-4B56-8BF1-D083D7B021CE}"/>
              </a:ext>
            </a:extLst>
          </p:cNvPr>
          <p:cNvCxnSpPr>
            <a:cxnSpLocks/>
          </p:cNvCxnSpPr>
          <p:nvPr/>
        </p:nvCxnSpPr>
        <p:spPr>
          <a:xfrm>
            <a:off x="1524000"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464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2109C6-041C-42BA-B507-8EA298046ED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F7BF877-20DD-40F4-AEA8-E1B6D5350D2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167DC874-15B5-4338-B7D1-8E393AB4C16E}"/>
              </a:ext>
            </a:extLst>
          </p:cNvPr>
          <p:cNvSpPr>
            <a:spLocks noGrp="1"/>
          </p:cNvSpPr>
          <p:nvPr>
            <p:ph type="dt" sz="half" idx="10"/>
          </p:nvPr>
        </p:nvSpPr>
        <p:spPr/>
        <p:txBody>
          <a:bodyPr/>
          <a:lstStyle/>
          <a:p>
            <a:fld id="{8B3E9E5F-17D9-4A30-9DA3-64E46A6DF111}" type="datetimeFigureOut">
              <a:rPr lang="en-US" dirty="0"/>
              <a:t>5/15/2026</a:t>
            </a:fld>
            <a:endParaRPr lang="en-US" dirty="0"/>
          </a:p>
        </p:txBody>
      </p:sp>
      <p:sp>
        <p:nvSpPr>
          <p:cNvPr id="4" name="Footer Placeholder 3">
            <a:extLst>
              <a:ext uri="{FF2B5EF4-FFF2-40B4-BE49-F238E27FC236}">
                <a16:creationId xmlns:a16="http://schemas.microsoft.com/office/drawing/2014/main" id="{7E66BAE3-24C5-483F-9141-D860A265E78D}"/>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059AEEB4-66F8-4008-B616-804FB9D91CF9}"/>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596799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46C975-8FFB-4A4B-9213-774EE3901DE9}"/>
              </a:ext>
            </a:extLst>
          </p:cNvPr>
          <p:cNvSpPr>
            <a:spLocks noGrp="1"/>
          </p:cNvSpPr>
          <p:nvPr>
            <p:ph type="dt" sz="half" idx="10"/>
          </p:nvPr>
        </p:nvSpPr>
        <p:spPr/>
        <p:txBody>
          <a:bodyPr/>
          <a:lstStyle/>
          <a:p>
            <a:fld id="{033AC5F0-3BC3-4718-BCCA-24B5655EC864}" type="datetimeFigureOut">
              <a:rPr lang="en-US" dirty="0"/>
              <a:t>5/15/2026</a:t>
            </a:fld>
            <a:endParaRPr lang="en-US" dirty="0"/>
          </a:p>
        </p:txBody>
      </p:sp>
      <p:sp>
        <p:nvSpPr>
          <p:cNvPr id="3" name="Footer Placeholder 2">
            <a:extLst>
              <a:ext uri="{FF2B5EF4-FFF2-40B4-BE49-F238E27FC236}">
                <a16:creationId xmlns:a16="http://schemas.microsoft.com/office/drawing/2014/main" id="{4FBA744F-475D-4105-8E4A-025815549539}"/>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6F3FA64C-7966-4D6F-88D7-4B89F2A1DF2C}"/>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2729459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ED5F-AB94-4DCF-8971-B8B2B55AF653}"/>
              </a:ext>
            </a:extLst>
          </p:cNvPr>
          <p:cNvSpPr>
            <a:spLocks noGrp="1"/>
          </p:cNvSpPr>
          <p:nvPr>
            <p:ph type="title"/>
          </p:nvPr>
        </p:nvSpPr>
        <p:spPr>
          <a:xfrm>
            <a:off x="1443740" y="1558944"/>
            <a:ext cx="3279689" cy="1864196"/>
          </a:xfrm>
        </p:spPr>
        <p:txBody>
          <a:bodyPr anchor="b"/>
          <a:lstStyle>
            <a:lvl1pPr algn="r">
              <a:defRPr sz="28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41EE4CB-68CF-4BF3-A891-8277AFD13D88}"/>
              </a:ext>
            </a:extLst>
          </p:cNvPr>
          <p:cNvSpPr>
            <a:spLocks noGrp="1"/>
          </p:cNvSpPr>
          <p:nvPr>
            <p:ph idx="1"/>
          </p:nvPr>
        </p:nvSpPr>
        <p:spPr>
          <a:xfrm>
            <a:off x="5334000" y="762000"/>
            <a:ext cx="5333999" cy="5334000"/>
          </a:xfrm>
        </p:spPr>
        <p:txBody>
          <a:bodyPr anchor="ct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5292E72-B66D-40EE-B182-5585382A6DC9}"/>
              </a:ext>
            </a:extLst>
          </p:cNvPr>
          <p:cNvSpPr>
            <a:spLocks noGrp="1"/>
          </p:cNvSpPr>
          <p:nvPr>
            <p:ph type="body" sz="half" idx="2"/>
          </p:nvPr>
        </p:nvSpPr>
        <p:spPr>
          <a:xfrm>
            <a:off x="1443741" y="3649682"/>
            <a:ext cx="3233096" cy="1933605"/>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D73B694-B050-45F3-AE6F-A86A129F1C64}"/>
              </a:ext>
            </a:extLst>
          </p:cNvPr>
          <p:cNvSpPr>
            <a:spLocks noGrp="1"/>
          </p:cNvSpPr>
          <p:nvPr>
            <p:ph type="dt" sz="half" idx="10"/>
          </p:nvPr>
        </p:nvSpPr>
        <p:spPr/>
        <p:txBody>
          <a:bodyPr/>
          <a:lstStyle/>
          <a:p>
            <a:fld id="{9EB8BD81-465B-40F2-9A54-9DF3B12AF598}" type="datetimeFigureOut">
              <a:rPr lang="en-US" dirty="0"/>
              <a:t>5/15/2026</a:t>
            </a:fld>
            <a:endParaRPr lang="en-US" dirty="0"/>
          </a:p>
        </p:txBody>
      </p:sp>
      <p:sp>
        <p:nvSpPr>
          <p:cNvPr id="6" name="Footer Placeholder 5">
            <a:extLst>
              <a:ext uri="{FF2B5EF4-FFF2-40B4-BE49-F238E27FC236}">
                <a16:creationId xmlns:a16="http://schemas.microsoft.com/office/drawing/2014/main" id="{7E8AE423-9CA5-46B3-96B1-7586AD02080D}"/>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014B973D-F1F7-47BC-996D-6100B7C89520}"/>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2126696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9949-4A1F-4DA9-9B75-A6180F954B8D}"/>
              </a:ext>
            </a:extLst>
          </p:cNvPr>
          <p:cNvSpPr>
            <a:spLocks noGrp="1"/>
          </p:cNvSpPr>
          <p:nvPr>
            <p:ph type="title"/>
          </p:nvPr>
        </p:nvSpPr>
        <p:spPr>
          <a:xfrm>
            <a:off x="1433543" y="1383126"/>
            <a:ext cx="3289886" cy="2045874"/>
          </a:xfrm>
        </p:spPr>
        <p:txBody>
          <a:bodyPr anchor="b"/>
          <a:lstStyle>
            <a:lvl1pPr algn="r">
              <a:defRPr sz="2800">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79A8D794-C670-4569-93D9-0FF8B35AA7AE}"/>
              </a:ext>
            </a:extLst>
          </p:cNvPr>
          <p:cNvSpPr>
            <a:spLocks noGrp="1" noChangeAspect="1"/>
          </p:cNvSpPr>
          <p:nvPr>
            <p:ph type="pic" idx="1"/>
          </p:nvPr>
        </p:nvSpPr>
        <p:spPr>
          <a:xfrm>
            <a:off x="5334001" y="762000"/>
            <a:ext cx="5333999" cy="5334000"/>
          </a:xfrm>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2486F6-AE67-4B34-B8E2-0B7576DC2E3A}"/>
              </a:ext>
            </a:extLst>
          </p:cNvPr>
          <p:cNvSpPr>
            <a:spLocks noGrp="1"/>
          </p:cNvSpPr>
          <p:nvPr>
            <p:ph type="body" sz="half" idx="2"/>
          </p:nvPr>
        </p:nvSpPr>
        <p:spPr>
          <a:xfrm>
            <a:off x="1433544" y="3649682"/>
            <a:ext cx="3243292" cy="1684317"/>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198B11C-BB63-49A6-B488-29D4FBF8E107}"/>
              </a:ext>
            </a:extLst>
          </p:cNvPr>
          <p:cNvSpPr>
            <a:spLocks noGrp="1"/>
          </p:cNvSpPr>
          <p:nvPr>
            <p:ph type="dt" sz="half" idx="10"/>
          </p:nvPr>
        </p:nvSpPr>
        <p:spPr/>
        <p:txBody>
          <a:bodyPr/>
          <a:lstStyle/>
          <a:p>
            <a:fld id="{F04B3CEF-64EF-4C43-9530-8E9CBFD2CAD1}" type="datetimeFigureOut">
              <a:rPr lang="en-US" dirty="0"/>
              <a:t>5/15/2026</a:t>
            </a:fld>
            <a:endParaRPr lang="en-US" dirty="0"/>
          </a:p>
        </p:txBody>
      </p:sp>
      <p:sp>
        <p:nvSpPr>
          <p:cNvPr id="6" name="Footer Placeholder 5">
            <a:extLst>
              <a:ext uri="{FF2B5EF4-FFF2-40B4-BE49-F238E27FC236}">
                <a16:creationId xmlns:a16="http://schemas.microsoft.com/office/drawing/2014/main" id="{324B9166-6D36-4F0A-9ADD-33D49A0C3A57}"/>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6FB22B8F-7760-41B3-9053-DD90255B9EEE}"/>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1611645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4152A-7FE0-4708-B7C1-DBEC8F133766}"/>
              </a:ext>
            </a:extLst>
          </p:cNvPr>
          <p:cNvSpPr>
            <a:spLocks noGrp="1"/>
          </p:cNvSpPr>
          <p:nvPr>
            <p:ph type="title"/>
          </p:nvPr>
        </p:nvSpPr>
        <p:spPr>
          <a:xfrm>
            <a:off x="1429566" y="1041621"/>
            <a:ext cx="9238434" cy="861383"/>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B911AB53-BAF9-439D-9451-47193CF2FF8E}"/>
              </a:ext>
            </a:extLst>
          </p:cNvPr>
          <p:cNvSpPr>
            <a:spLocks noGrp="1"/>
          </p:cNvSpPr>
          <p:nvPr>
            <p:ph type="body" idx="1"/>
          </p:nvPr>
        </p:nvSpPr>
        <p:spPr>
          <a:xfrm>
            <a:off x="1429566" y="2285999"/>
            <a:ext cx="9238434" cy="38100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FB96D9F-562A-496F-A530-A561994DC5EF}"/>
              </a:ext>
            </a:extLst>
          </p:cNvPr>
          <p:cNvSpPr>
            <a:spLocks noGrp="1"/>
          </p:cNvSpPr>
          <p:nvPr>
            <p:ph type="dt" sz="half" idx="2"/>
          </p:nvPr>
        </p:nvSpPr>
        <p:spPr>
          <a:xfrm rot="5400000">
            <a:off x="10471087" y="4891318"/>
            <a:ext cx="2673295" cy="365125"/>
          </a:xfrm>
          <a:prstGeom prst="rect">
            <a:avLst/>
          </a:prstGeom>
        </p:spPr>
        <p:txBody>
          <a:bodyPr vert="horz" lIns="91440" tIns="45720" rIns="91440" bIns="45720" rtlCol="0" anchor="ctr"/>
          <a:lstStyle>
            <a:lvl1pPr algn="l">
              <a:defRPr sz="700" b="1" cap="all" spc="300" baseline="0">
                <a:solidFill>
                  <a:schemeClr val="tx1"/>
                </a:solidFill>
              </a:defRPr>
            </a:lvl1pPr>
          </a:lstStyle>
          <a:p>
            <a:fld id="{B70A3DFD-A535-46B2-84C1-61DC8B16A904}" type="datetimeFigureOut">
              <a:rPr lang="en-US" dirty="0"/>
              <a:t>5/15/2026</a:t>
            </a:fld>
            <a:endParaRPr lang="en-US" dirty="0"/>
          </a:p>
        </p:txBody>
      </p:sp>
      <p:sp>
        <p:nvSpPr>
          <p:cNvPr id="5" name="Footer Placeholder 4">
            <a:extLst>
              <a:ext uri="{FF2B5EF4-FFF2-40B4-BE49-F238E27FC236}">
                <a16:creationId xmlns:a16="http://schemas.microsoft.com/office/drawing/2014/main" id="{CC3060FE-AAC3-4FAE-9EB4-BCAE72D95670}"/>
              </a:ext>
            </a:extLst>
          </p:cNvPr>
          <p:cNvSpPr>
            <a:spLocks noGrp="1"/>
          </p:cNvSpPr>
          <p:nvPr>
            <p:ph type="ftr" sz="quarter" idx="3"/>
          </p:nvPr>
        </p:nvSpPr>
        <p:spPr>
          <a:xfrm rot="5400000">
            <a:off x="10473021" y="1609893"/>
            <a:ext cx="2669427" cy="365125"/>
          </a:xfrm>
          <a:prstGeom prst="rect">
            <a:avLst/>
          </a:prstGeom>
        </p:spPr>
        <p:txBody>
          <a:bodyPr vert="horz" lIns="91440" tIns="45720" rIns="91440" bIns="45720" rtlCol="0" anchor="ctr"/>
          <a:lstStyle>
            <a:lvl1pPr algn="r">
              <a:defRPr sz="700" b="1" cap="all" spc="300" baseline="0">
                <a:solidFill>
                  <a:schemeClr val="tx1"/>
                </a:solidFill>
              </a:defRPr>
            </a:lvl1pPr>
          </a:lstStyle>
          <a:p>
            <a:r>
              <a:rPr lang="en-US" dirty="0"/>
              <a:t>
              </a:t>
            </a:r>
          </a:p>
        </p:txBody>
      </p:sp>
      <p:sp>
        <p:nvSpPr>
          <p:cNvPr id="6" name="Slide Number Placeholder 5">
            <a:extLst>
              <a:ext uri="{FF2B5EF4-FFF2-40B4-BE49-F238E27FC236}">
                <a16:creationId xmlns:a16="http://schemas.microsoft.com/office/drawing/2014/main" id="{4777EDB2-8F31-42FA-B253-62D241466385}"/>
              </a:ext>
            </a:extLst>
          </p:cNvPr>
          <p:cNvSpPr>
            <a:spLocks noGrp="1"/>
          </p:cNvSpPr>
          <p:nvPr>
            <p:ph type="sldNum" sz="quarter" idx="4"/>
          </p:nvPr>
        </p:nvSpPr>
        <p:spPr>
          <a:xfrm>
            <a:off x="11492908" y="3219853"/>
            <a:ext cx="629653" cy="42983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196A61CA-0502-4EE4-9724-96EA822543E5}" type="slidenum">
              <a:rPr lang="en-US" dirty="0"/>
              <a:t>‹#›</a:t>
            </a:fld>
            <a:endParaRPr lang="en-US" dirty="0"/>
          </a:p>
        </p:txBody>
      </p:sp>
    </p:spTree>
    <p:extLst>
      <p:ext uri="{BB962C8B-B14F-4D97-AF65-F5344CB8AC3E}">
        <p14:creationId xmlns:p14="http://schemas.microsoft.com/office/powerpoint/2010/main" val="83970265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p:titleStyle>
    <p:bodyStyle>
      <a:lvl1pPr marL="274320" indent="-274320" algn="l" defTabSz="914400" rtl="0" eaLnBrk="1" latinLnBrk="0" hangingPunct="1">
        <a:lnSpc>
          <a:spcPct val="130000"/>
        </a:lnSpc>
        <a:spcBef>
          <a:spcPts val="1000"/>
        </a:spcBef>
        <a:buSzPct val="85000"/>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0">
          <p15:clr>
            <a:srgbClr val="F26B43"/>
          </p15:clr>
        </p15:guide>
        <p15:guide id="2" pos="3840">
          <p15:clr>
            <a:srgbClr val="F26B43"/>
          </p15:clr>
        </p15:guide>
        <p15:guide id="3" pos="7200">
          <p15:clr>
            <a:srgbClr val="F26B43"/>
          </p15:clr>
        </p15:guide>
        <p15:guide id="4" pos="6720">
          <p15:clr>
            <a:srgbClr val="F26B43"/>
          </p15:clr>
        </p15:guide>
        <p15:guide id="16" pos="480">
          <p15:clr>
            <a:srgbClr val="F26B43"/>
          </p15:clr>
        </p15:guide>
        <p15:guide id="23" orient="horz"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868" y="207734"/>
            <a:ext cx="11754471" cy="1192063"/>
          </a:xfrm>
        </p:spPr>
        <p:txBody>
          <a:bodyPr/>
          <a:lstStyle/>
          <a:p>
            <a:r>
              <a:rPr lang="en-US" dirty="0"/>
              <a:t>Data Centers and Nuclear Power on the Susquehanna River: More Questions </a:t>
            </a:r>
            <a:r>
              <a:rPr lang="en-US"/>
              <a:t>than Answers.</a:t>
            </a:r>
          </a:p>
        </p:txBody>
      </p:sp>
      <p:pic>
        <p:nvPicPr>
          <p:cNvPr id="4" name="Picture 3" descr="A yellow sign with black text and red logo&#10;&#10;AI-generated content may be incorrect.">
            <a:extLst>
              <a:ext uri="{FF2B5EF4-FFF2-40B4-BE49-F238E27FC236}">
                <a16:creationId xmlns:a16="http://schemas.microsoft.com/office/drawing/2014/main" id="{0BCA4931-3650-EA4C-0779-20EA43BF7A1E}"/>
              </a:ext>
            </a:extLst>
          </p:cNvPr>
          <p:cNvPicPr>
            <a:picLocks noChangeAspect="1"/>
          </p:cNvPicPr>
          <p:nvPr/>
        </p:nvPicPr>
        <p:blipFill>
          <a:blip r:embed="rId2"/>
          <a:stretch>
            <a:fillRect/>
          </a:stretch>
        </p:blipFill>
        <p:spPr>
          <a:xfrm>
            <a:off x="2950954" y="1520406"/>
            <a:ext cx="6275716" cy="5226169"/>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BBEDB-8EB2-20E1-3F29-63D67983DB99}"/>
              </a:ext>
            </a:extLst>
          </p:cNvPr>
          <p:cNvSpPr>
            <a:spLocks noGrp="1"/>
          </p:cNvSpPr>
          <p:nvPr>
            <p:ph type="title"/>
          </p:nvPr>
        </p:nvSpPr>
        <p:spPr>
          <a:xfrm>
            <a:off x="221869" y="6562526"/>
            <a:ext cx="7110584" cy="861383"/>
          </a:xfrm>
        </p:spPr>
        <p:txBody>
          <a:bodyPr/>
          <a:lstStyle/>
          <a:p>
            <a:r>
              <a:rPr lang="en-US" sz="3200" dirty="0"/>
              <a:t>Ownership and </a:t>
            </a:r>
            <a:r>
              <a:rPr lang="en-US" sz="3200"/>
              <a:t>Consumption</a:t>
            </a:r>
            <a:br>
              <a:rPr lang="en-US" sz="3200" dirty="0"/>
            </a:br>
            <a:br>
              <a:rPr lang="en-US" dirty="0"/>
            </a:br>
            <a:r>
              <a:rPr lang="en-US" sz="2600" dirty="0"/>
              <a:t>Talen Energy owns 90% of Susquehanna Electric Steam Station and is the site operator. The Allegheny Cooperative owns the remaining 10% of the nuclear station. The SSES has a capacity of 2,476 megawatts.</a:t>
            </a:r>
          </a:p>
          <a:p>
            <a:endParaRPr lang="en-US" sz="2600" dirty="0"/>
          </a:p>
          <a:p>
            <a:r>
              <a:rPr lang="en-US" sz="2600"/>
              <a:t>One half of SSES’s electricity will be consumed by Amazon in 2032.</a:t>
            </a:r>
            <a:endParaRPr lang="en-US" sz="2600" dirty="0"/>
          </a:p>
          <a:p>
            <a:endParaRPr lang="en-US" dirty="0"/>
          </a:p>
        </p:txBody>
      </p:sp>
      <p:sp>
        <p:nvSpPr>
          <p:cNvPr id="3" name="Date Placeholder 2">
            <a:extLst>
              <a:ext uri="{FF2B5EF4-FFF2-40B4-BE49-F238E27FC236}">
                <a16:creationId xmlns:a16="http://schemas.microsoft.com/office/drawing/2014/main" id="{B75C4540-9836-3C87-5DE8-02B6624AA93B}"/>
              </a:ext>
            </a:extLst>
          </p:cNvPr>
          <p:cNvSpPr>
            <a:spLocks noGrp="1"/>
          </p:cNvSpPr>
          <p:nvPr>
            <p:ph type="dt" sz="half" idx="10"/>
          </p:nvPr>
        </p:nvSpPr>
        <p:spPr/>
        <p:txBody>
          <a:bodyPr/>
          <a:lstStyle/>
          <a:p>
            <a:fld id="{D7FEC720-D3F2-4787-B55D-9300C37C9679}" type="datetime1">
              <a:t>5/15/2026</a:t>
            </a:fld>
            <a:endParaRPr lang="en-US" dirty="0"/>
          </a:p>
        </p:txBody>
      </p:sp>
      <p:sp>
        <p:nvSpPr>
          <p:cNvPr id="4" name="Footer Placeholder 3">
            <a:extLst>
              <a:ext uri="{FF2B5EF4-FFF2-40B4-BE49-F238E27FC236}">
                <a16:creationId xmlns:a16="http://schemas.microsoft.com/office/drawing/2014/main" id="{61FC94F7-C71D-5852-1C28-FB17D617D0AD}"/>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6DF36281-922A-1AB3-47B4-F06BBED4BBF9}"/>
              </a:ext>
            </a:extLst>
          </p:cNvPr>
          <p:cNvSpPr>
            <a:spLocks noGrp="1"/>
          </p:cNvSpPr>
          <p:nvPr>
            <p:ph type="sldNum" sz="quarter" idx="12"/>
          </p:nvPr>
        </p:nvSpPr>
        <p:spPr/>
        <p:txBody>
          <a:bodyPr/>
          <a:lstStyle/>
          <a:p>
            <a:fld id="{196A61CA-0502-4EE4-9724-96EA822543E5}" type="slidenum">
              <a:rPr lang="en-US" dirty="0"/>
              <a:t>10</a:t>
            </a:fld>
            <a:endParaRPr lang="en-US" dirty="0"/>
          </a:p>
        </p:txBody>
      </p:sp>
      <p:pic>
        <p:nvPicPr>
          <p:cNvPr id="6" name="Picture 5" descr="Amazon buys nuclear-powered data center from Talen -- ANS / Nuclear Newswire, Picture">
            <a:extLst>
              <a:ext uri="{FF2B5EF4-FFF2-40B4-BE49-F238E27FC236}">
                <a16:creationId xmlns:a16="http://schemas.microsoft.com/office/drawing/2014/main" id="{49B6976E-CE4E-86E0-661D-A3382DF2AC87}"/>
              </a:ext>
            </a:extLst>
          </p:cNvPr>
          <p:cNvPicPr>
            <a:picLocks noChangeAspect="1"/>
          </p:cNvPicPr>
          <p:nvPr/>
        </p:nvPicPr>
        <p:blipFill>
          <a:blip r:embed="rId2"/>
          <a:stretch>
            <a:fillRect/>
          </a:stretch>
        </p:blipFill>
        <p:spPr>
          <a:xfrm>
            <a:off x="7344493" y="458909"/>
            <a:ext cx="4662936" cy="6098335"/>
          </a:xfrm>
          <a:prstGeom prst="rect">
            <a:avLst/>
          </a:prstGeom>
        </p:spPr>
      </p:pic>
    </p:spTree>
    <p:extLst>
      <p:ext uri="{BB962C8B-B14F-4D97-AF65-F5344CB8AC3E}">
        <p14:creationId xmlns:p14="http://schemas.microsoft.com/office/powerpoint/2010/main" val="1198651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6A044-F05B-5DEF-81B3-3EA24D192404}"/>
              </a:ext>
            </a:extLst>
          </p:cNvPr>
          <p:cNvSpPr>
            <a:spLocks noGrp="1"/>
          </p:cNvSpPr>
          <p:nvPr>
            <p:ph type="title"/>
          </p:nvPr>
        </p:nvSpPr>
        <p:spPr>
          <a:xfrm>
            <a:off x="308133" y="6433129"/>
            <a:ext cx="11323151" cy="861383"/>
          </a:xfrm>
        </p:spPr>
        <p:txBody>
          <a:bodyPr/>
          <a:lstStyle/>
          <a:p>
            <a:r>
              <a:rPr lang="en-US" sz="2400" dirty="0"/>
              <a:t>Three Mile Island Unit-1 (“TMI-1”) is an 835 MW pressurized water reactor designed by Babcock and Wilcox. The initial construction cost for TMI-1 was $400 million or $2.55 billion in 2018 dollars. TMI-1 wants permission to use 73 million gallons of water a day.</a:t>
            </a:r>
          </a:p>
          <a:p>
            <a:endParaRPr lang="en-US" sz="2400" dirty="0"/>
          </a:p>
          <a:p>
            <a:br>
              <a:rPr lang="en-US" sz="2400" dirty="0"/>
            </a:br>
            <a:br>
              <a:rPr lang="en-US" sz="2400" dirty="0"/>
            </a:br>
            <a:r>
              <a:rPr lang="en-US" sz="2400" dirty="0"/>
              <a:t>Microsoft reportedly entered into an agreement where they would buy all the electricity the 835-megawatt TMI Unit-1 would generate over 20 years. That energy is for one client with locations in the Midwest and Virginia. This plant will not create additional baseload.</a:t>
            </a:r>
          </a:p>
          <a:p>
            <a:endParaRPr lang="en-US" dirty="0"/>
          </a:p>
        </p:txBody>
      </p:sp>
      <p:sp>
        <p:nvSpPr>
          <p:cNvPr id="3" name="Date Placeholder 2">
            <a:extLst>
              <a:ext uri="{FF2B5EF4-FFF2-40B4-BE49-F238E27FC236}">
                <a16:creationId xmlns:a16="http://schemas.microsoft.com/office/drawing/2014/main" id="{6799F41A-50DC-108C-3F1D-552126854AC6}"/>
              </a:ext>
            </a:extLst>
          </p:cNvPr>
          <p:cNvSpPr>
            <a:spLocks noGrp="1"/>
          </p:cNvSpPr>
          <p:nvPr>
            <p:ph type="dt" sz="half" idx="10"/>
          </p:nvPr>
        </p:nvSpPr>
        <p:spPr/>
        <p:txBody>
          <a:bodyPr/>
          <a:lstStyle/>
          <a:p>
            <a:fld id="{51458D5B-CFA8-48A1-832C-E6970A67D4FF}" type="datetime1">
              <a:t>5/15/2026</a:t>
            </a:fld>
            <a:endParaRPr lang="en-US" dirty="0"/>
          </a:p>
        </p:txBody>
      </p:sp>
      <p:sp>
        <p:nvSpPr>
          <p:cNvPr id="4" name="Footer Placeholder 3">
            <a:extLst>
              <a:ext uri="{FF2B5EF4-FFF2-40B4-BE49-F238E27FC236}">
                <a16:creationId xmlns:a16="http://schemas.microsoft.com/office/drawing/2014/main" id="{F3722CB4-95F6-4A96-75BD-67A5259B9B88}"/>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B6F1091C-997E-8A25-005F-B77073500FD6}"/>
              </a:ext>
            </a:extLst>
          </p:cNvPr>
          <p:cNvSpPr>
            <a:spLocks noGrp="1"/>
          </p:cNvSpPr>
          <p:nvPr>
            <p:ph type="sldNum" sz="quarter" idx="12"/>
          </p:nvPr>
        </p:nvSpPr>
        <p:spPr/>
        <p:txBody>
          <a:bodyPr/>
          <a:lstStyle/>
          <a:p>
            <a:fld id="{196A61CA-0502-4EE4-9724-96EA822543E5}" type="slidenum">
              <a:rPr lang="en-US" dirty="0"/>
              <a:t>11</a:t>
            </a:fld>
            <a:endParaRPr lang="en-US" dirty="0"/>
          </a:p>
        </p:txBody>
      </p:sp>
      <p:pic>
        <p:nvPicPr>
          <p:cNvPr id="6" name="Picture 5" descr="Our friend the atom | kirstygogan, Picture">
            <a:extLst>
              <a:ext uri="{FF2B5EF4-FFF2-40B4-BE49-F238E27FC236}">
                <a16:creationId xmlns:a16="http://schemas.microsoft.com/office/drawing/2014/main" id="{CDC4C8C5-6225-A98E-D4CA-17A305488948}"/>
              </a:ext>
            </a:extLst>
          </p:cNvPr>
          <p:cNvPicPr>
            <a:picLocks noChangeAspect="1"/>
          </p:cNvPicPr>
          <p:nvPr/>
        </p:nvPicPr>
        <p:blipFill>
          <a:blip r:embed="rId2"/>
          <a:stretch>
            <a:fillRect/>
          </a:stretch>
        </p:blipFill>
        <p:spPr>
          <a:xfrm>
            <a:off x="8365287" y="2207823"/>
            <a:ext cx="3642145" cy="2241071"/>
          </a:xfrm>
          <a:prstGeom prst="rect">
            <a:avLst/>
          </a:prstGeom>
        </p:spPr>
      </p:pic>
    </p:spTree>
    <p:extLst>
      <p:ext uri="{BB962C8B-B14F-4D97-AF65-F5344CB8AC3E}">
        <p14:creationId xmlns:p14="http://schemas.microsoft.com/office/powerpoint/2010/main" val="3747541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DD50F-48A7-2CA0-96F9-8A9FA9B0D07B}"/>
              </a:ext>
            </a:extLst>
          </p:cNvPr>
          <p:cNvSpPr>
            <a:spLocks noGrp="1"/>
          </p:cNvSpPr>
          <p:nvPr>
            <p:ph type="title"/>
          </p:nvPr>
        </p:nvSpPr>
        <p:spPr>
          <a:xfrm>
            <a:off x="1314547" y="35206"/>
            <a:ext cx="9238434" cy="861383"/>
          </a:xfrm>
        </p:spPr>
        <p:txBody>
          <a:bodyPr/>
          <a:lstStyle/>
          <a:p>
            <a:pPr algn="ctr"/>
            <a:r>
              <a:rPr lang="en-US" sz="3600"/>
              <a:t>Three Mile Radioactive Vacation</a:t>
            </a:r>
            <a:r>
              <a:rPr lang="en-US"/>
              <a:t> </a:t>
            </a:r>
          </a:p>
        </p:txBody>
      </p:sp>
      <p:sp>
        <p:nvSpPr>
          <p:cNvPr id="3" name="Date Placeholder 2">
            <a:extLst>
              <a:ext uri="{FF2B5EF4-FFF2-40B4-BE49-F238E27FC236}">
                <a16:creationId xmlns:a16="http://schemas.microsoft.com/office/drawing/2014/main" id="{AB21E438-9006-DB28-FFC8-44D66318F879}"/>
              </a:ext>
            </a:extLst>
          </p:cNvPr>
          <p:cNvSpPr>
            <a:spLocks noGrp="1"/>
          </p:cNvSpPr>
          <p:nvPr>
            <p:ph type="dt" sz="half" idx="10"/>
          </p:nvPr>
        </p:nvSpPr>
        <p:spPr/>
        <p:txBody>
          <a:bodyPr/>
          <a:lstStyle/>
          <a:p>
            <a:fld id="{19CA3433-7750-43D0-A068-496184B2DC1C}" type="datetime1">
              <a:t>5/15/2026</a:t>
            </a:fld>
            <a:endParaRPr lang="en-US" dirty="0"/>
          </a:p>
        </p:txBody>
      </p:sp>
      <p:sp>
        <p:nvSpPr>
          <p:cNvPr id="4" name="Footer Placeholder 3">
            <a:extLst>
              <a:ext uri="{FF2B5EF4-FFF2-40B4-BE49-F238E27FC236}">
                <a16:creationId xmlns:a16="http://schemas.microsoft.com/office/drawing/2014/main" id="{C8C020B7-68DF-FD8B-0127-233312344689}"/>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A1B7F95A-54B1-9FF4-0B06-6F6879FF66D9}"/>
              </a:ext>
            </a:extLst>
          </p:cNvPr>
          <p:cNvSpPr>
            <a:spLocks noGrp="1"/>
          </p:cNvSpPr>
          <p:nvPr>
            <p:ph type="sldNum" sz="quarter" idx="12"/>
          </p:nvPr>
        </p:nvSpPr>
        <p:spPr/>
        <p:txBody>
          <a:bodyPr/>
          <a:lstStyle/>
          <a:p>
            <a:fld id="{196A61CA-0502-4EE4-9724-96EA822543E5}" type="slidenum">
              <a:rPr lang="en-US" dirty="0"/>
              <a:t>12</a:t>
            </a:fld>
            <a:endParaRPr lang="en-US" dirty="0"/>
          </a:p>
        </p:txBody>
      </p:sp>
      <p:pic>
        <p:nvPicPr>
          <p:cNvPr id="6" name="Picture 5" descr="Featured image of this map, Picture">
            <a:extLst>
              <a:ext uri="{FF2B5EF4-FFF2-40B4-BE49-F238E27FC236}">
                <a16:creationId xmlns:a16="http://schemas.microsoft.com/office/drawing/2014/main" id="{01A44503-3FC9-586D-43F2-89EC5BED8284}"/>
              </a:ext>
            </a:extLst>
          </p:cNvPr>
          <p:cNvPicPr>
            <a:picLocks noChangeAspect="1"/>
          </p:cNvPicPr>
          <p:nvPr/>
        </p:nvPicPr>
        <p:blipFill>
          <a:blip r:embed="rId2"/>
          <a:stretch>
            <a:fillRect/>
          </a:stretch>
        </p:blipFill>
        <p:spPr>
          <a:xfrm>
            <a:off x="1081413" y="747623"/>
            <a:ext cx="9712869" cy="6110377"/>
          </a:xfrm>
          <a:prstGeom prst="rect">
            <a:avLst/>
          </a:prstGeom>
        </p:spPr>
      </p:pic>
    </p:spTree>
    <p:extLst>
      <p:ext uri="{BB962C8B-B14F-4D97-AF65-F5344CB8AC3E}">
        <p14:creationId xmlns:p14="http://schemas.microsoft.com/office/powerpoint/2010/main" val="1540992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B5CDE-7D16-E23F-68D4-5EB299B09322}"/>
              </a:ext>
            </a:extLst>
          </p:cNvPr>
          <p:cNvSpPr>
            <a:spLocks noGrp="1"/>
          </p:cNvSpPr>
          <p:nvPr>
            <p:ph type="title"/>
          </p:nvPr>
        </p:nvSpPr>
        <p:spPr>
          <a:xfrm>
            <a:off x="250623" y="6864451"/>
            <a:ext cx="11869489" cy="861383"/>
          </a:xfrm>
        </p:spPr>
        <p:txBody>
          <a:bodyPr/>
          <a:lstStyle/>
          <a:p>
            <a:r>
              <a:rPr lang="en-US" sz="3200" dirty="0"/>
              <a:t>How to Meet the </a:t>
            </a:r>
            <a:r>
              <a:rPr lang="en-US" sz="3200" dirty="0" err="1"/>
              <a:t>INcrease</a:t>
            </a:r>
            <a:r>
              <a:rPr lang="en-US" sz="3200" dirty="0"/>
              <a:t> in Power Demand?</a:t>
            </a:r>
          </a:p>
          <a:p>
            <a:endParaRPr lang="en-US" sz="3200" dirty="0"/>
          </a:p>
          <a:p>
            <a:endParaRPr lang="en-US" dirty="0"/>
          </a:p>
          <a:p>
            <a:r>
              <a:rPr lang="en-US" dirty="0"/>
              <a:t>The growth in power demand driven by the rise of artificial intelligence and cloud computing is currently being met by dispatchable fuel, i.e., coal, gas, and nuclear power. Pennsylvania is resource rich. Energy and water capacity exceed </a:t>
            </a:r>
            <a:r>
              <a:rPr lang="en-US" dirty="0" err="1"/>
              <a:t>demand, but</a:t>
            </a:r>
            <a:r>
              <a:rPr lang="en-US" dirty="0"/>
              <a:t> are Also Exported. Pennsylvania is expected to ramp up capacity to shoulder the energy and water needs of data centers. </a:t>
            </a:r>
          </a:p>
          <a:p>
            <a:endParaRPr lang="en-US" dirty="0"/>
          </a:p>
          <a:p>
            <a:endParaRPr lang="en-US" dirty="0"/>
          </a:p>
        </p:txBody>
      </p:sp>
      <p:sp>
        <p:nvSpPr>
          <p:cNvPr id="3" name="Date Placeholder 2">
            <a:extLst>
              <a:ext uri="{FF2B5EF4-FFF2-40B4-BE49-F238E27FC236}">
                <a16:creationId xmlns:a16="http://schemas.microsoft.com/office/drawing/2014/main" id="{ABD57F85-CFB9-0D19-1290-2ABCD59A95D7}"/>
              </a:ext>
            </a:extLst>
          </p:cNvPr>
          <p:cNvSpPr>
            <a:spLocks noGrp="1"/>
          </p:cNvSpPr>
          <p:nvPr>
            <p:ph type="dt" sz="half" idx="10"/>
          </p:nvPr>
        </p:nvSpPr>
        <p:spPr/>
        <p:txBody>
          <a:bodyPr/>
          <a:lstStyle/>
          <a:p>
            <a:fld id="{525610B8-8D2B-46F1-B624-CA84CC67517C}" type="datetime1">
              <a:t>5/15/2026</a:t>
            </a:fld>
            <a:endParaRPr lang="en-US" dirty="0"/>
          </a:p>
        </p:txBody>
      </p:sp>
      <p:sp>
        <p:nvSpPr>
          <p:cNvPr id="4" name="Footer Placeholder 3">
            <a:extLst>
              <a:ext uri="{FF2B5EF4-FFF2-40B4-BE49-F238E27FC236}">
                <a16:creationId xmlns:a16="http://schemas.microsoft.com/office/drawing/2014/main" id="{3CCB24FA-12C5-8325-AF49-9D9A9898CDD0}"/>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428C4912-34EC-0E01-61B7-4509E3FFA356}"/>
              </a:ext>
            </a:extLst>
          </p:cNvPr>
          <p:cNvSpPr>
            <a:spLocks noGrp="1"/>
          </p:cNvSpPr>
          <p:nvPr>
            <p:ph type="sldNum" sz="quarter" idx="12"/>
          </p:nvPr>
        </p:nvSpPr>
        <p:spPr/>
        <p:txBody>
          <a:bodyPr/>
          <a:lstStyle/>
          <a:p>
            <a:fld id="{196A61CA-0502-4EE4-9724-96EA822543E5}" type="slidenum">
              <a:rPr lang="en-US" dirty="0"/>
              <a:t>13</a:t>
            </a:fld>
            <a:endParaRPr lang="en-US" dirty="0"/>
          </a:p>
        </p:txBody>
      </p:sp>
    </p:spTree>
    <p:extLst>
      <p:ext uri="{BB962C8B-B14F-4D97-AF65-F5344CB8AC3E}">
        <p14:creationId xmlns:p14="http://schemas.microsoft.com/office/powerpoint/2010/main" val="3800020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C6AC9-B691-E33B-E688-C78D6BB6A060}"/>
              </a:ext>
            </a:extLst>
          </p:cNvPr>
          <p:cNvSpPr>
            <a:spLocks noGrp="1"/>
          </p:cNvSpPr>
          <p:nvPr>
            <p:ph type="title"/>
          </p:nvPr>
        </p:nvSpPr>
        <p:spPr>
          <a:xfrm>
            <a:off x="955113" y="6433130"/>
            <a:ext cx="10676169" cy="861383"/>
          </a:xfrm>
        </p:spPr>
        <p:txBody>
          <a:bodyPr/>
          <a:lstStyle/>
          <a:p>
            <a:br>
              <a:rPr lang="en-US" dirty="0"/>
            </a:br>
            <a:r>
              <a:rPr lang="en-US"/>
              <a:t>The Marcellus Shale boom led people to believe gas was the answer. Pennsylvania produces a significant amount of natural gas, ranking second in the nation after Texas, and in 2023 Pennsylvania's natural production reached almost 7.6 trillion cubic feet. In 2024 Pennsylvania exported an estimated 87 million megawatt-hours of electricity; thus, this makes the Commonwealth the largest net exporter of electricity in the nation.</a:t>
            </a:r>
          </a:p>
          <a:p>
            <a:endParaRPr lang="en-US" dirty="0"/>
          </a:p>
        </p:txBody>
      </p:sp>
      <p:sp>
        <p:nvSpPr>
          <p:cNvPr id="3" name="Date Placeholder 2">
            <a:extLst>
              <a:ext uri="{FF2B5EF4-FFF2-40B4-BE49-F238E27FC236}">
                <a16:creationId xmlns:a16="http://schemas.microsoft.com/office/drawing/2014/main" id="{2111B446-F067-CE45-22A5-DA80026A1BBA}"/>
              </a:ext>
            </a:extLst>
          </p:cNvPr>
          <p:cNvSpPr>
            <a:spLocks noGrp="1"/>
          </p:cNvSpPr>
          <p:nvPr>
            <p:ph type="dt" sz="half" idx="10"/>
          </p:nvPr>
        </p:nvSpPr>
        <p:spPr/>
        <p:txBody>
          <a:bodyPr/>
          <a:lstStyle/>
          <a:p>
            <a:fld id="{070B5C57-3F9B-4412-B971-2C9C3B6D719D}" type="datetime1">
              <a:t>5/15/2026</a:t>
            </a:fld>
            <a:endParaRPr lang="en-US" dirty="0"/>
          </a:p>
        </p:txBody>
      </p:sp>
      <p:sp>
        <p:nvSpPr>
          <p:cNvPr id="4" name="Footer Placeholder 3">
            <a:extLst>
              <a:ext uri="{FF2B5EF4-FFF2-40B4-BE49-F238E27FC236}">
                <a16:creationId xmlns:a16="http://schemas.microsoft.com/office/drawing/2014/main" id="{C285AAD2-B04F-5FE7-1AAD-28E89DFD34F1}"/>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391391A8-4995-A32F-E072-8C1492A764F1}"/>
              </a:ext>
            </a:extLst>
          </p:cNvPr>
          <p:cNvSpPr>
            <a:spLocks noGrp="1"/>
          </p:cNvSpPr>
          <p:nvPr>
            <p:ph type="sldNum" sz="quarter" idx="12"/>
          </p:nvPr>
        </p:nvSpPr>
        <p:spPr/>
        <p:txBody>
          <a:bodyPr/>
          <a:lstStyle/>
          <a:p>
            <a:fld id="{196A61CA-0502-4EE4-9724-96EA822543E5}" type="slidenum">
              <a:rPr lang="en-US" dirty="0"/>
              <a:t>14</a:t>
            </a:fld>
            <a:endParaRPr lang="en-US" dirty="0"/>
          </a:p>
        </p:txBody>
      </p:sp>
      <p:sp>
        <p:nvSpPr>
          <p:cNvPr id="6" name="TextBox 5">
            <a:extLst>
              <a:ext uri="{FF2B5EF4-FFF2-40B4-BE49-F238E27FC236}">
                <a16:creationId xmlns:a16="http://schemas.microsoft.com/office/drawing/2014/main" id="{4352E2F3-6CFA-21B1-60F5-8E21561DED21}"/>
              </a:ext>
            </a:extLst>
          </p:cNvPr>
          <p:cNvSpPr txBox="1"/>
          <p:nvPr/>
        </p:nvSpPr>
        <p:spPr>
          <a:xfrm>
            <a:off x="948905" y="136585"/>
            <a:ext cx="7576867"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cap="all"/>
              <a:t>Is Natural Gas the Answer?</a:t>
            </a:r>
            <a:r>
              <a:rPr lang="en-US" sz="3200" b="1" cap="all" dirty="0"/>
              <a:t> </a:t>
            </a:r>
            <a:endParaRPr lang="en-US" sz="3200" b="1" dirty="0"/>
          </a:p>
          <a:p>
            <a:pPr algn="ctr"/>
            <a:endParaRPr lang="en-US" sz="3200" dirty="0"/>
          </a:p>
        </p:txBody>
      </p:sp>
    </p:spTree>
    <p:extLst>
      <p:ext uri="{BB962C8B-B14F-4D97-AF65-F5344CB8AC3E}">
        <p14:creationId xmlns:p14="http://schemas.microsoft.com/office/powerpoint/2010/main" val="2194997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329FF-62F2-7053-EFC1-D332E718BC5C}"/>
              </a:ext>
            </a:extLst>
          </p:cNvPr>
          <p:cNvSpPr>
            <a:spLocks noGrp="1"/>
          </p:cNvSpPr>
          <p:nvPr>
            <p:ph type="title"/>
          </p:nvPr>
        </p:nvSpPr>
        <p:spPr>
          <a:xfrm>
            <a:off x="1429566" y="236489"/>
            <a:ext cx="9238434" cy="861383"/>
          </a:xfrm>
        </p:spPr>
        <p:txBody>
          <a:bodyPr/>
          <a:lstStyle/>
          <a:p>
            <a:pPr algn="ctr"/>
            <a:r>
              <a:rPr lang="en-US" sz="4000" dirty="0" err="1"/>
              <a:t>KIll</a:t>
            </a:r>
            <a:r>
              <a:rPr lang="en-US" sz="4000" dirty="0"/>
              <a:t>, Baby, Kill!</a:t>
            </a:r>
          </a:p>
        </p:txBody>
      </p:sp>
      <p:sp>
        <p:nvSpPr>
          <p:cNvPr id="3" name="Date Placeholder 2">
            <a:extLst>
              <a:ext uri="{FF2B5EF4-FFF2-40B4-BE49-F238E27FC236}">
                <a16:creationId xmlns:a16="http://schemas.microsoft.com/office/drawing/2014/main" id="{9738DFC0-73A2-0B1B-8303-84729A75CE6D}"/>
              </a:ext>
            </a:extLst>
          </p:cNvPr>
          <p:cNvSpPr>
            <a:spLocks noGrp="1"/>
          </p:cNvSpPr>
          <p:nvPr>
            <p:ph type="dt" sz="half" idx="10"/>
          </p:nvPr>
        </p:nvSpPr>
        <p:spPr/>
        <p:txBody>
          <a:bodyPr/>
          <a:lstStyle/>
          <a:p>
            <a:fld id="{959B159A-C2BD-4988-B6F1-D18153855978}" type="datetime1">
              <a:t>5/15/2026</a:t>
            </a:fld>
            <a:endParaRPr lang="en-US" dirty="0"/>
          </a:p>
        </p:txBody>
      </p:sp>
      <p:sp>
        <p:nvSpPr>
          <p:cNvPr id="4" name="Footer Placeholder 3">
            <a:extLst>
              <a:ext uri="{FF2B5EF4-FFF2-40B4-BE49-F238E27FC236}">
                <a16:creationId xmlns:a16="http://schemas.microsoft.com/office/drawing/2014/main" id="{F1B60F7F-E31E-E4B5-27EF-105DA907468E}"/>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A30806FA-8C69-ACC3-1AD0-2F8AF5ECF14E}"/>
              </a:ext>
            </a:extLst>
          </p:cNvPr>
          <p:cNvSpPr>
            <a:spLocks noGrp="1"/>
          </p:cNvSpPr>
          <p:nvPr>
            <p:ph type="sldNum" sz="quarter" idx="12"/>
          </p:nvPr>
        </p:nvSpPr>
        <p:spPr/>
        <p:txBody>
          <a:bodyPr/>
          <a:lstStyle/>
          <a:p>
            <a:fld id="{196A61CA-0502-4EE4-9724-96EA822543E5}" type="slidenum">
              <a:rPr lang="en-US" dirty="0"/>
              <a:t>15</a:t>
            </a:fld>
            <a:endParaRPr lang="en-US" dirty="0"/>
          </a:p>
        </p:txBody>
      </p:sp>
      <p:pic>
        <p:nvPicPr>
          <p:cNvPr id="6" name="Picture 5" descr="Picture">
            <a:extLst>
              <a:ext uri="{FF2B5EF4-FFF2-40B4-BE49-F238E27FC236}">
                <a16:creationId xmlns:a16="http://schemas.microsoft.com/office/drawing/2014/main" id="{6E57E3CE-D3C0-7842-E92A-1514BECCA4F1}"/>
              </a:ext>
            </a:extLst>
          </p:cNvPr>
          <p:cNvPicPr>
            <a:picLocks noChangeAspect="1"/>
          </p:cNvPicPr>
          <p:nvPr/>
        </p:nvPicPr>
        <p:blipFill>
          <a:blip r:embed="rId2"/>
          <a:stretch>
            <a:fillRect/>
          </a:stretch>
        </p:blipFill>
        <p:spPr>
          <a:xfrm>
            <a:off x="2068003" y="1277249"/>
            <a:ext cx="8055993" cy="5338672"/>
          </a:xfrm>
          <a:prstGeom prst="rect">
            <a:avLst/>
          </a:prstGeom>
        </p:spPr>
      </p:pic>
    </p:spTree>
    <p:extLst>
      <p:ext uri="{BB962C8B-B14F-4D97-AF65-F5344CB8AC3E}">
        <p14:creationId xmlns:p14="http://schemas.microsoft.com/office/powerpoint/2010/main" val="3545894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ED876-7977-3A8A-2F73-E2397E437CFA}"/>
              </a:ext>
            </a:extLst>
          </p:cNvPr>
          <p:cNvSpPr>
            <a:spLocks noGrp="1"/>
          </p:cNvSpPr>
          <p:nvPr>
            <p:ph type="title"/>
          </p:nvPr>
        </p:nvSpPr>
        <p:spPr>
          <a:xfrm>
            <a:off x="6208" y="4348415"/>
            <a:ext cx="6751149" cy="990779"/>
          </a:xfrm>
        </p:spPr>
        <p:txBody>
          <a:bodyPr/>
          <a:lstStyle/>
          <a:p>
            <a:r>
              <a:rPr lang="en-US" sz="4800" dirty="0"/>
              <a:t>Fracking Sites</a:t>
            </a:r>
            <a:br>
              <a:rPr lang="en-US" dirty="0"/>
            </a:br>
            <a:br>
              <a:rPr lang="en-US" dirty="0"/>
            </a:br>
            <a:br>
              <a:rPr lang="en-US" dirty="0"/>
            </a:br>
            <a:r>
              <a:rPr lang="en-US" dirty="0"/>
              <a:t>There are four fracking facilities on the Susquehanna River using dry </a:t>
            </a:r>
            <a:r>
              <a:rPr lang="en-US"/>
              <a:t>cooling technology</a:t>
            </a:r>
          </a:p>
        </p:txBody>
      </p:sp>
      <p:sp>
        <p:nvSpPr>
          <p:cNvPr id="3" name="Date Placeholder 2">
            <a:extLst>
              <a:ext uri="{FF2B5EF4-FFF2-40B4-BE49-F238E27FC236}">
                <a16:creationId xmlns:a16="http://schemas.microsoft.com/office/drawing/2014/main" id="{6D09FF48-665A-B4D3-0E38-0E693238A09B}"/>
              </a:ext>
            </a:extLst>
          </p:cNvPr>
          <p:cNvSpPr>
            <a:spLocks noGrp="1"/>
          </p:cNvSpPr>
          <p:nvPr>
            <p:ph type="dt" sz="half" idx="10"/>
          </p:nvPr>
        </p:nvSpPr>
        <p:spPr/>
        <p:txBody>
          <a:bodyPr/>
          <a:lstStyle/>
          <a:p>
            <a:fld id="{88C01143-ABAF-4CFE-85E9-7CD541D79545}" type="datetime1">
              <a:t>5/15/2026</a:t>
            </a:fld>
            <a:endParaRPr lang="en-US" dirty="0"/>
          </a:p>
        </p:txBody>
      </p:sp>
      <p:sp>
        <p:nvSpPr>
          <p:cNvPr id="4" name="Footer Placeholder 3">
            <a:extLst>
              <a:ext uri="{FF2B5EF4-FFF2-40B4-BE49-F238E27FC236}">
                <a16:creationId xmlns:a16="http://schemas.microsoft.com/office/drawing/2014/main" id="{99D65302-236C-58AE-E251-4232D5F2562C}"/>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846B62AA-DF36-3949-6A73-1351BA877DD7}"/>
              </a:ext>
            </a:extLst>
          </p:cNvPr>
          <p:cNvSpPr>
            <a:spLocks noGrp="1"/>
          </p:cNvSpPr>
          <p:nvPr>
            <p:ph type="sldNum" sz="quarter" idx="12"/>
          </p:nvPr>
        </p:nvSpPr>
        <p:spPr/>
        <p:txBody>
          <a:bodyPr/>
          <a:lstStyle/>
          <a:p>
            <a:fld id="{196A61CA-0502-4EE4-9724-96EA822543E5}" type="slidenum">
              <a:rPr lang="en-US" dirty="0"/>
              <a:t>16</a:t>
            </a:fld>
            <a:endParaRPr lang="en-US" dirty="0"/>
          </a:p>
        </p:txBody>
      </p:sp>
      <p:pic>
        <p:nvPicPr>
          <p:cNvPr id="6" name="Picture 5" descr="W-Style installation with its unique “W” heat exchanger structure, the amount of steel and overall height, Picture">
            <a:extLst>
              <a:ext uri="{FF2B5EF4-FFF2-40B4-BE49-F238E27FC236}">
                <a16:creationId xmlns:a16="http://schemas.microsoft.com/office/drawing/2014/main" id="{73F97C31-542F-2A8A-B600-D56C2B551982}"/>
              </a:ext>
            </a:extLst>
          </p:cNvPr>
          <p:cNvPicPr>
            <a:picLocks noChangeAspect="1"/>
          </p:cNvPicPr>
          <p:nvPr/>
        </p:nvPicPr>
        <p:blipFill>
          <a:blip r:embed="rId2"/>
          <a:stretch>
            <a:fillRect/>
          </a:stretch>
        </p:blipFill>
        <p:spPr>
          <a:xfrm>
            <a:off x="6870040" y="637906"/>
            <a:ext cx="5252410" cy="6042264"/>
          </a:xfrm>
          <a:prstGeom prst="rect">
            <a:avLst/>
          </a:prstGeom>
        </p:spPr>
      </p:pic>
    </p:spTree>
    <p:extLst>
      <p:ext uri="{BB962C8B-B14F-4D97-AF65-F5344CB8AC3E}">
        <p14:creationId xmlns:p14="http://schemas.microsoft.com/office/powerpoint/2010/main" val="4014600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FE09-1152-66B9-AA8D-57D54AFC0440}"/>
              </a:ext>
            </a:extLst>
          </p:cNvPr>
          <p:cNvSpPr>
            <a:spLocks noGrp="1"/>
          </p:cNvSpPr>
          <p:nvPr>
            <p:ph type="title"/>
          </p:nvPr>
        </p:nvSpPr>
        <p:spPr>
          <a:xfrm>
            <a:off x="336887" y="6433130"/>
            <a:ext cx="11783225" cy="861383"/>
          </a:xfrm>
        </p:spPr>
        <p:txBody>
          <a:bodyPr/>
          <a:lstStyle/>
          <a:p>
            <a:pPr algn="ctr"/>
            <a:r>
              <a:rPr lang="en-US" sz="4000"/>
              <a:t>King Coal Is Dead! Long Live the King!</a:t>
            </a:r>
            <a:endParaRPr lang="en-US" sz="4000" dirty="0"/>
          </a:p>
          <a:p>
            <a:endParaRPr lang="en-US" dirty="0"/>
          </a:p>
          <a:p>
            <a:br>
              <a:rPr lang="en-US" dirty="0"/>
            </a:br>
            <a:br>
              <a:rPr lang="en-US" dirty="0"/>
            </a:br>
            <a:r>
              <a:rPr lang="en-US"/>
              <a:t>More extensions for retiring coal plants and expansions for operating mines are being planned. A 1,400-acre expansion to a 2,800-acre underground coal mine beneath the Pennsylvania Turnpike in Westmoreland County has been approved.</a:t>
            </a:r>
            <a:endParaRPr lang="en-US" dirty="0"/>
          </a:p>
          <a:p>
            <a:endParaRPr lang="en-US" dirty="0"/>
          </a:p>
          <a:p>
            <a:endParaRPr lang="en-US" dirty="0"/>
          </a:p>
          <a:p>
            <a:endParaRPr lang="en-US" dirty="0"/>
          </a:p>
        </p:txBody>
      </p:sp>
      <p:sp>
        <p:nvSpPr>
          <p:cNvPr id="3" name="Date Placeholder 2">
            <a:extLst>
              <a:ext uri="{FF2B5EF4-FFF2-40B4-BE49-F238E27FC236}">
                <a16:creationId xmlns:a16="http://schemas.microsoft.com/office/drawing/2014/main" id="{E957CDAB-5B93-D036-4AC9-3510C7D9D5E2}"/>
              </a:ext>
            </a:extLst>
          </p:cNvPr>
          <p:cNvSpPr>
            <a:spLocks noGrp="1"/>
          </p:cNvSpPr>
          <p:nvPr>
            <p:ph type="dt" sz="half" idx="10"/>
          </p:nvPr>
        </p:nvSpPr>
        <p:spPr/>
        <p:txBody>
          <a:bodyPr/>
          <a:lstStyle/>
          <a:p>
            <a:fld id="{97575017-BDF5-4020-A121-1D6EC9EF69D1}" type="datetime1">
              <a:t>5/15/2026</a:t>
            </a:fld>
            <a:endParaRPr lang="en-US" dirty="0"/>
          </a:p>
        </p:txBody>
      </p:sp>
      <p:sp>
        <p:nvSpPr>
          <p:cNvPr id="4" name="Footer Placeholder 3">
            <a:extLst>
              <a:ext uri="{FF2B5EF4-FFF2-40B4-BE49-F238E27FC236}">
                <a16:creationId xmlns:a16="http://schemas.microsoft.com/office/drawing/2014/main" id="{EE8E1753-A1B1-8055-66BA-8BEC5F587632}"/>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D2FC417C-7435-19BF-F76C-BC29B0AF1B0A}"/>
              </a:ext>
            </a:extLst>
          </p:cNvPr>
          <p:cNvSpPr>
            <a:spLocks noGrp="1"/>
          </p:cNvSpPr>
          <p:nvPr>
            <p:ph type="sldNum" sz="quarter" idx="12"/>
          </p:nvPr>
        </p:nvSpPr>
        <p:spPr/>
        <p:txBody>
          <a:bodyPr/>
          <a:lstStyle/>
          <a:p>
            <a:fld id="{196A61CA-0502-4EE4-9724-96EA822543E5}" type="slidenum">
              <a:rPr lang="en-US" dirty="0"/>
              <a:t>17</a:t>
            </a:fld>
            <a:endParaRPr lang="en-US" dirty="0"/>
          </a:p>
        </p:txBody>
      </p:sp>
    </p:spTree>
    <p:extLst>
      <p:ext uri="{BB962C8B-B14F-4D97-AF65-F5344CB8AC3E}">
        <p14:creationId xmlns:p14="http://schemas.microsoft.com/office/powerpoint/2010/main" val="31855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9E3EB-562D-C4C1-E907-646093BBEC57}"/>
              </a:ext>
            </a:extLst>
          </p:cNvPr>
          <p:cNvSpPr>
            <a:spLocks noGrp="1"/>
          </p:cNvSpPr>
          <p:nvPr>
            <p:ph type="title"/>
          </p:nvPr>
        </p:nvSpPr>
        <p:spPr>
          <a:xfrm>
            <a:off x="6208" y="6001810"/>
            <a:ext cx="12329563" cy="861383"/>
          </a:xfrm>
        </p:spPr>
        <p:txBody>
          <a:bodyPr/>
          <a:lstStyle/>
          <a:p>
            <a:r>
              <a:rPr lang="en-US" sz="4000" dirty="0"/>
              <a:t>Brunner Island</a:t>
            </a:r>
            <a:br>
              <a:rPr lang="en-US" dirty="0"/>
            </a:br>
            <a:br>
              <a:rPr lang="en-US" dirty="0"/>
            </a:br>
            <a:r>
              <a:rPr lang="en-US" dirty="0"/>
              <a:t>Three Mile Island’s neighbor, Brunner Island, has three units with dual fuel switching capabilities allowing it to operate using coal or natural gas. The plant opened in 1961, and the combined capacity of the three units is 1,546 megawatts. Brunner Island is twice the size of TMI-</a:t>
            </a:r>
            <a:r>
              <a:rPr lang="en-US" dirty="0" err="1"/>
              <a:t>1, and</a:t>
            </a:r>
            <a:r>
              <a:rPr lang="en-US" dirty="0"/>
              <a:t> is set to cease burning coal by the end of 2028. The plant withdraws from the Susquehanna and later discharges up to 795 million gallons of once-through condenser cooling water each day. (Lower Susquehanna Riverkeeper.)</a:t>
            </a:r>
            <a:endParaRPr lang="en-US"/>
          </a:p>
        </p:txBody>
      </p:sp>
      <p:sp>
        <p:nvSpPr>
          <p:cNvPr id="3" name="Date Placeholder 2">
            <a:extLst>
              <a:ext uri="{FF2B5EF4-FFF2-40B4-BE49-F238E27FC236}">
                <a16:creationId xmlns:a16="http://schemas.microsoft.com/office/drawing/2014/main" id="{8AA562DC-3433-4DF2-3890-B52EB0FDC177}"/>
              </a:ext>
            </a:extLst>
          </p:cNvPr>
          <p:cNvSpPr>
            <a:spLocks noGrp="1"/>
          </p:cNvSpPr>
          <p:nvPr>
            <p:ph type="dt" sz="half" idx="10"/>
          </p:nvPr>
        </p:nvSpPr>
        <p:spPr/>
        <p:txBody>
          <a:bodyPr/>
          <a:lstStyle/>
          <a:p>
            <a:fld id="{094F5634-9C5C-486E-8CB4-541481757630}" type="datetime1">
              <a:t>5/15/2026</a:t>
            </a:fld>
            <a:endParaRPr lang="en-US" dirty="0"/>
          </a:p>
        </p:txBody>
      </p:sp>
      <p:sp>
        <p:nvSpPr>
          <p:cNvPr id="4" name="Footer Placeholder 3">
            <a:extLst>
              <a:ext uri="{FF2B5EF4-FFF2-40B4-BE49-F238E27FC236}">
                <a16:creationId xmlns:a16="http://schemas.microsoft.com/office/drawing/2014/main" id="{A2086A7C-5284-258E-D54C-CEE633B8FAC1}"/>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BE7C11E3-E450-F8CD-60F2-441A85CE23C5}"/>
              </a:ext>
            </a:extLst>
          </p:cNvPr>
          <p:cNvSpPr>
            <a:spLocks noGrp="1"/>
          </p:cNvSpPr>
          <p:nvPr>
            <p:ph type="sldNum" sz="quarter" idx="12"/>
          </p:nvPr>
        </p:nvSpPr>
        <p:spPr/>
        <p:txBody>
          <a:bodyPr/>
          <a:lstStyle/>
          <a:p>
            <a:fld id="{196A61CA-0502-4EE4-9724-96EA822543E5}" type="slidenum">
              <a:rPr lang="en-US" dirty="0"/>
              <a:t>18</a:t>
            </a:fld>
            <a:endParaRPr lang="en-US" dirty="0"/>
          </a:p>
        </p:txBody>
      </p:sp>
    </p:spTree>
    <p:extLst>
      <p:ext uri="{BB962C8B-B14F-4D97-AF65-F5344CB8AC3E}">
        <p14:creationId xmlns:p14="http://schemas.microsoft.com/office/powerpoint/2010/main" val="721905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8437B-C29E-EC1E-9FBC-8180EF797272}"/>
              </a:ext>
            </a:extLst>
          </p:cNvPr>
          <p:cNvSpPr>
            <a:spLocks noGrp="1"/>
          </p:cNvSpPr>
          <p:nvPr>
            <p:ph type="title"/>
          </p:nvPr>
        </p:nvSpPr>
        <p:spPr>
          <a:xfrm>
            <a:off x="1472698" y="466527"/>
            <a:ext cx="9238434" cy="861383"/>
          </a:xfrm>
        </p:spPr>
        <p:txBody>
          <a:bodyPr/>
          <a:lstStyle/>
          <a:p>
            <a:pPr algn="ctr"/>
            <a:r>
              <a:rPr lang="en-US" sz="4400"/>
              <a:t>Breaker Boys</a:t>
            </a:r>
          </a:p>
        </p:txBody>
      </p:sp>
      <p:sp>
        <p:nvSpPr>
          <p:cNvPr id="3" name="Date Placeholder 2">
            <a:extLst>
              <a:ext uri="{FF2B5EF4-FFF2-40B4-BE49-F238E27FC236}">
                <a16:creationId xmlns:a16="http://schemas.microsoft.com/office/drawing/2014/main" id="{0F4FC4D3-9F1A-1BA3-49E7-6860D740AFAB}"/>
              </a:ext>
            </a:extLst>
          </p:cNvPr>
          <p:cNvSpPr>
            <a:spLocks noGrp="1"/>
          </p:cNvSpPr>
          <p:nvPr>
            <p:ph type="dt" sz="half" idx="10"/>
          </p:nvPr>
        </p:nvSpPr>
        <p:spPr/>
        <p:txBody>
          <a:bodyPr/>
          <a:lstStyle/>
          <a:p>
            <a:fld id="{6199C5F8-5565-4255-AEB4-BA143BCD70D2}" type="datetime1">
              <a:t>5/15/2026</a:t>
            </a:fld>
            <a:endParaRPr lang="en-US" dirty="0"/>
          </a:p>
        </p:txBody>
      </p:sp>
      <p:sp>
        <p:nvSpPr>
          <p:cNvPr id="4" name="Footer Placeholder 3">
            <a:extLst>
              <a:ext uri="{FF2B5EF4-FFF2-40B4-BE49-F238E27FC236}">
                <a16:creationId xmlns:a16="http://schemas.microsoft.com/office/drawing/2014/main" id="{6672A5CC-D943-A5F4-0252-146BAF9DE38C}"/>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43091E0C-F0F4-455A-A3C6-706507572370}"/>
              </a:ext>
            </a:extLst>
          </p:cNvPr>
          <p:cNvSpPr>
            <a:spLocks noGrp="1"/>
          </p:cNvSpPr>
          <p:nvPr>
            <p:ph type="sldNum" sz="quarter" idx="12"/>
          </p:nvPr>
        </p:nvSpPr>
        <p:spPr/>
        <p:txBody>
          <a:bodyPr/>
          <a:lstStyle/>
          <a:p>
            <a:fld id="{196A61CA-0502-4EE4-9724-96EA822543E5}" type="slidenum">
              <a:rPr lang="en-US" dirty="0"/>
              <a:t>19</a:t>
            </a:fld>
            <a:endParaRPr lang="en-US" dirty="0"/>
          </a:p>
        </p:txBody>
      </p:sp>
      <p:pic>
        <p:nvPicPr>
          <p:cNvPr id="6" name="Picture 5" descr="Picture">
            <a:extLst>
              <a:ext uri="{FF2B5EF4-FFF2-40B4-BE49-F238E27FC236}">
                <a16:creationId xmlns:a16="http://schemas.microsoft.com/office/drawing/2014/main" id="{55B9A578-FE3E-49D0-A936-D6A91136D11F}"/>
              </a:ext>
            </a:extLst>
          </p:cNvPr>
          <p:cNvPicPr>
            <a:picLocks noChangeAspect="1"/>
          </p:cNvPicPr>
          <p:nvPr/>
        </p:nvPicPr>
        <p:blipFill>
          <a:blip r:embed="rId2"/>
          <a:stretch>
            <a:fillRect/>
          </a:stretch>
        </p:blipFill>
        <p:spPr>
          <a:xfrm>
            <a:off x="2298042" y="1335208"/>
            <a:ext cx="7595917" cy="5309019"/>
          </a:xfrm>
          <a:prstGeom prst="rect">
            <a:avLst/>
          </a:prstGeom>
        </p:spPr>
      </p:pic>
    </p:spTree>
    <p:extLst>
      <p:ext uri="{BB962C8B-B14F-4D97-AF65-F5344CB8AC3E}">
        <p14:creationId xmlns:p14="http://schemas.microsoft.com/office/powerpoint/2010/main" val="2309392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6B202-FA7F-1EFC-3BD3-F6741D4E6CD7}"/>
              </a:ext>
            </a:extLst>
          </p:cNvPr>
          <p:cNvSpPr>
            <a:spLocks noGrp="1"/>
          </p:cNvSpPr>
          <p:nvPr>
            <p:ph type="title"/>
          </p:nvPr>
        </p:nvSpPr>
        <p:spPr>
          <a:xfrm>
            <a:off x="480661" y="2450603"/>
            <a:ext cx="11150622" cy="5447760"/>
          </a:xfrm>
        </p:spPr>
        <p:txBody>
          <a:bodyPr/>
          <a:lstStyle/>
          <a:p>
            <a:br>
              <a:rPr lang="en-US" sz="3200" dirty="0"/>
            </a:br>
            <a:r>
              <a:rPr lang="en-US" sz="3200" dirty="0"/>
              <a:t>Unanswered Data Center Issues</a:t>
            </a:r>
            <a:br>
              <a:rPr lang="en-US" sz="3600" dirty="0"/>
            </a:br>
            <a:br>
              <a:rPr lang="en-US" sz="3200" dirty="0"/>
            </a:br>
            <a:r>
              <a:rPr lang="en-US" sz="3200" dirty="0"/>
              <a:t>Data centers – unlike residential and business customers — require a consistent and steady supply of electricity 24 hours a day, seven days a week. </a:t>
            </a:r>
            <a:br>
              <a:rPr lang="en-US" sz="3200" dirty="0"/>
            </a:br>
            <a:br>
              <a:rPr lang="en-US" sz="3200" dirty="0"/>
            </a:br>
            <a:r>
              <a:rPr lang="en-US" sz="3200"/>
              <a:t>There are </a:t>
            </a:r>
            <a:r>
              <a:rPr lang="en-US" sz="3200" dirty="0"/>
              <a:t>a number of issues that have not been addressed or fully flushed </a:t>
            </a:r>
            <a:r>
              <a:rPr lang="en-US" sz="3200"/>
              <a:t>out; </a:t>
            </a:r>
            <a:r>
              <a:rPr lang="en-US" sz="3200" err="1"/>
              <a:t>and,</a:t>
            </a:r>
            <a:r>
              <a:rPr lang="en-US" sz="3200" dirty="0"/>
              <a:t> there are also several questions of paramount importance relating to AI and nuclear power.</a:t>
            </a:r>
          </a:p>
          <a:p>
            <a:endParaRPr lang="en-US" sz="3200" dirty="0"/>
          </a:p>
          <a:p>
            <a:endParaRPr lang="en-US" sz="1800" dirty="0"/>
          </a:p>
        </p:txBody>
      </p:sp>
      <p:sp>
        <p:nvSpPr>
          <p:cNvPr id="3" name="Date Placeholder 2">
            <a:extLst>
              <a:ext uri="{FF2B5EF4-FFF2-40B4-BE49-F238E27FC236}">
                <a16:creationId xmlns:a16="http://schemas.microsoft.com/office/drawing/2014/main" id="{4E8DD82F-88C0-B13E-0D34-B2A96FFC1C82}"/>
              </a:ext>
            </a:extLst>
          </p:cNvPr>
          <p:cNvSpPr>
            <a:spLocks noGrp="1"/>
          </p:cNvSpPr>
          <p:nvPr>
            <p:ph type="dt" sz="half" idx="10"/>
          </p:nvPr>
        </p:nvSpPr>
        <p:spPr/>
        <p:txBody>
          <a:bodyPr/>
          <a:lstStyle/>
          <a:p>
            <a:fld id="{E61223AA-8C2F-402A-8730-A4BD6435B868}" type="datetime1">
              <a:t>5/15/2026</a:t>
            </a:fld>
            <a:endParaRPr lang="en-US" dirty="0"/>
          </a:p>
        </p:txBody>
      </p:sp>
      <p:sp>
        <p:nvSpPr>
          <p:cNvPr id="4" name="Footer Placeholder 3">
            <a:extLst>
              <a:ext uri="{FF2B5EF4-FFF2-40B4-BE49-F238E27FC236}">
                <a16:creationId xmlns:a16="http://schemas.microsoft.com/office/drawing/2014/main" id="{0BBC90B7-8791-AC18-C00A-4F72794D36F5}"/>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BBD9EC96-1FD1-B548-01E3-5A745D0AF853}"/>
              </a:ext>
            </a:extLst>
          </p:cNvPr>
          <p:cNvSpPr>
            <a:spLocks noGrp="1"/>
          </p:cNvSpPr>
          <p:nvPr>
            <p:ph type="sldNum" sz="quarter" idx="12"/>
          </p:nvPr>
        </p:nvSpPr>
        <p:spPr/>
        <p:txBody>
          <a:bodyPr/>
          <a:lstStyle/>
          <a:p>
            <a:fld id="{196A61CA-0502-4EE4-9724-96EA822543E5}" type="slidenum">
              <a:rPr lang="en-US" dirty="0"/>
              <a:t>2</a:t>
            </a:fld>
            <a:endParaRPr lang="en-US" dirty="0"/>
          </a:p>
        </p:txBody>
      </p:sp>
    </p:spTree>
    <p:extLst>
      <p:ext uri="{BB962C8B-B14F-4D97-AF65-F5344CB8AC3E}">
        <p14:creationId xmlns:p14="http://schemas.microsoft.com/office/powerpoint/2010/main" val="3108504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49BB-9BED-C11C-7CCD-2E5D2B33AEDD}"/>
              </a:ext>
            </a:extLst>
          </p:cNvPr>
          <p:cNvSpPr>
            <a:spLocks noGrp="1"/>
          </p:cNvSpPr>
          <p:nvPr>
            <p:ph type="title"/>
          </p:nvPr>
        </p:nvSpPr>
        <p:spPr>
          <a:xfrm>
            <a:off x="365641" y="5282942"/>
            <a:ext cx="6003529" cy="861383"/>
          </a:xfrm>
        </p:spPr>
        <p:txBody>
          <a:bodyPr/>
          <a:lstStyle/>
          <a:p>
            <a:r>
              <a:rPr lang="en-US" sz="4000" dirty="0"/>
              <a:t>Three Mile </a:t>
            </a:r>
            <a:r>
              <a:rPr lang="en-US" sz="4000"/>
              <a:t>Island’s Neighbor</a:t>
            </a:r>
            <a:endParaRPr lang="en-US" sz="4000" dirty="0"/>
          </a:p>
          <a:p>
            <a:endParaRPr lang="en-US" dirty="0"/>
          </a:p>
          <a:p>
            <a:endParaRPr lang="en-US" dirty="0"/>
          </a:p>
          <a:p>
            <a:r>
              <a:rPr lang="en-US"/>
              <a:t>What if a data center and Brunner Island cut a deal? It is unlikely PJM would oppose a coal and gas-powered data center.</a:t>
            </a:r>
            <a:endParaRPr lang="en-US" dirty="0"/>
          </a:p>
          <a:p>
            <a:endParaRPr lang="en-US" dirty="0"/>
          </a:p>
        </p:txBody>
      </p:sp>
      <p:sp>
        <p:nvSpPr>
          <p:cNvPr id="3" name="Date Placeholder 2">
            <a:extLst>
              <a:ext uri="{FF2B5EF4-FFF2-40B4-BE49-F238E27FC236}">
                <a16:creationId xmlns:a16="http://schemas.microsoft.com/office/drawing/2014/main" id="{5E61E82F-0EBB-DD6E-5DCE-513E7080980A}"/>
              </a:ext>
            </a:extLst>
          </p:cNvPr>
          <p:cNvSpPr>
            <a:spLocks noGrp="1"/>
          </p:cNvSpPr>
          <p:nvPr>
            <p:ph type="dt" sz="half" idx="10"/>
          </p:nvPr>
        </p:nvSpPr>
        <p:spPr/>
        <p:txBody>
          <a:bodyPr/>
          <a:lstStyle/>
          <a:p>
            <a:fld id="{FAB7B59D-32DA-40FA-BA11-664AA2C99656}" type="datetime1">
              <a:t>5/15/2026</a:t>
            </a:fld>
            <a:endParaRPr lang="en-US" dirty="0"/>
          </a:p>
        </p:txBody>
      </p:sp>
      <p:sp>
        <p:nvSpPr>
          <p:cNvPr id="4" name="Footer Placeholder 3">
            <a:extLst>
              <a:ext uri="{FF2B5EF4-FFF2-40B4-BE49-F238E27FC236}">
                <a16:creationId xmlns:a16="http://schemas.microsoft.com/office/drawing/2014/main" id="{B3E9E569-5DD1-E1F7-CB0B-974C27B69B74}"/>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8A873365-BB27-2F8B-C922-AD96A83FB93E}"/>
              </a:ext>
            </a:extLst>
          </p:cNvPr>
          <p:cNvSpPr>
            <a:spLocks noGrp="1"/>
          </p:cNvSpPr>
          <p:nvPr>
            <p:ph type="sldNum" sz="quarter" idx="12"/>
          </p:nvPr>
        </p:nvSpPr>
        <p:spPr/>
        <p:txBody>
          <a:bodyPr/>
          <a:lstStyle/>
          <a:p>
            <a:fld id="{196A61CA-0502-4EE4-9724-96EA822543E5}" type="slidenum">
              <a:rPr lang="en-US" dirty="0"/>
              <a:t>20</a:t>
            </a:fld>
            <a:endParaRPr lang="en-US" dirty="0"/>
          </a:p>
        </p:txBody>
      </p:sp>
      <p:pic>
        <p:nvPicPr>
          <p:cNvPr id="6" name="Picture 5" descr="A body of water with a factory in the background&#10;&#10;AI-generated content may be incorrect.">
            <a:extLst>
              <a:ext uri="{FF2B5EF4-FFF2-40B4-BE49-F238E27FC236}">
                <a16:creationId xmlns:a16="http://schemas.microsoft.com/office/drawing/2014/main" id="{09002CCF-F17B-5288-92EE-966729660224}"/>
              </a:ext>
            </a:extLst>
          </p:cNvPr>
          <p:cNvPicPr>
            <a:picLocks noChangeAspect="1"/>
          </p:cNvPicPr>
          <p:nvPr/>
        </p:nvPicPr>
        <p:blipFill>
          <a:blip r:embed="rId2"/>
          <a:stretch>
            <a:fillRect/>
          </a:stretch>
        </p:blipFill>
        <p:spPr>
          <a:xfrm>
            <a:off x="6390736" y="462142"/>
            <a:ext cx="5592793" cy="6063112"/>
          </a:xfrm>
          <a:prstGeom prst="rect">
            <a:avLst/>
          </a:prstGeom>
        </p:spPr>
      </p:pic>
    </p:spTree>
    <p:extLst>
      <p:ext uri="{BB962C8B-B14F-4D97-AF65-F5344CB8AC3E}">
        <p14:creationId xmlns:p14="http://schemas.microsoft.com/office/powerpoint/2010/main" val="840911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0A691-BC98-EE16-78DD-12374C7E9EEB}"/>
              </a:ext>
            </a:extLst>
          </p:cNvPr>
          <p:cNvSpPr>
            <a:spLocks noGrp="1"/>
          </p:cNvSpPr>
          <p:nvPr>
            <p:ph type="title"/>
          </p:nvPr>
        </p:nvSpPr>
        <p:spPr>
          <a:xfrm>
            <a:off x="351265" y="6864451"/>
            <a:ext cx="11280017" cy="861383"/>
          </a:xfrm>
        </p:spPr>
        <p:txBody>
          <a:bodyPr/>
          <a:lstStyle/>
          <a:p>
            <a:r>
              <a:rPr lang="en-US" dirty="0"/>
              <a:t>Data centers are not incentivized to conserve energy or invest in energy efficiency programs. They cannot participate in load shifting or rolling brown outs because they needed to be open 24/7.  </a:t>
            </a:r>
          </a:p>
          <a:p>
            <a:endParaRPr lang="en-US" dirty="0"/>
          </a:p>
          <a:p>
            <a:r>
              <a:rPr lang="en-US"/>
              <a:t>Dry Cooling: Key Incentives &amp; Benefits</a:t>
            </a:r>
            <a:endParaRPr lang="en-US" dirty="0"/>
          </a:p>
          <a:p>
            <a:endParaRPr lang="en-US" dirty="0"/>
          </a:p>
          <a:p>
            <a:r>
              <a:rPr lang="en-US"/>
              <a:t>Faster Permitting.</a:t>
            </a:r>
            <a:endParaRPr lang="en-US" dirty="0"/>
          </a:p>
          <a:p>
            <a:r>
              <a:rPr lang="en-US"/>
              <a:t>Flexible Siting.</a:t>
            </a:r>
            <a:endParaRPr lang="en-US" dirty="0"/>
          </a:p>
          <a:p>
            <a:r>
              <a:rPr lang="en-US"/>
              <a:t>Reduced Fees.</a:t>
            </a:r>
            <a:endParaRPr lang="en-US" dirty="0"/>
          </a:p>
          <a:p>
            <a:r>
              <a:rPr lang="en-US"/>
              <a:t>Permitting Exemptions.</a:t>
            </a:r>
            <a:endParaRPr lang="en-US" dirty="0"/>
          </a:p>
          <a:p>
            <a:endParaRPr lang="en-US" dirty="0"/>
          </a:p>
          <a:p>
            <a:endParaRPr lang="en-US" dirty="0"/>
          </a:p>
        </p:txBody>
      </p:sp>
      <p:sp>
        <p:nvSpPr>
          <p:cNvPr id="3" name="Date Placeholder 2">
            <a:extLst>
              <a:ext uri="{FF2B5EF4-FFF2-40B4-BE49-F238E27FC236}">
                <a16:creationId xmlns:a16="http://schemas.microsoft.com/office/drawing/2014/main" id="{51478D36-45BE-34BC-3289-5535BF883554}"/>
              </a:ext>
            </a:extLst>
          </p:cNvPr>
          <p:cNvSpPr>
            <a:spLocks noGrp="1"/>
          </p:cNvSpPr>
          <p:nvPr>
            <p:ph type="dt" sz="half" idx="10"/>
          </p:nvPr>
        </p:nvSpPr>
        <p:spPr/>
        <p:txBody>
          <a:bodyPr/>
          <a:lstStyle/>
          <a:p>
            <a:fld id="{EFDC91ED-F446-4EC8-B59B-1E32E1553B4D}" type="datetime1">
              <a:t>5/15/2026</a:t>
            </a:fld>
            <a:endParaRPr lang="en-US" dirty="0"/>
          </a:p>
        </p:txBody>
      </p:sp>
      <p:sp>
        <p:nvSpPr>
          <p:cNvPr id="4" name="Footer Placeholder 3">
            <a:extLst>
              <a:ext uri="{FF2B5EF4-FFF2-40B4-BE49-F238E27FC236}">
                <a16:creationId xmlns:a16="http://schemas.microsoft.com/office/drawing/2014/main" id="{F5B8E4E0-6D65-9074-1C81-838D9BA64DEE}"/>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10496DD2-5F2E-FDDB-29A4-F797D3555BD7}"/>
              </a:ext>
            </a:extLst>
          </p:cNvPr>
          <p:cNvSpPr>
            <a:spLocks noGrp="1"/>
          </p:cNvSpPr>
          <p:nvPr>
            <p:ph type="sldNum" sz="quarter" idx="12"/>
          </p:nvPr>
        </p:nvSpPr>
        <p:spPr/>
        <p:txBody>
          <a:bodyPr/>
          <a:lstStyle/>
          <a:p>
            <a:fld id="{196A61CA-0502-4EE4-9724-96EA822543E5}" type="slidenum">
              <a:rPr lang="en-US" dirty="0"/>
              <a:t>21</a:t>
            </a:fld>
            <a:endParaRPr lang="en-US" dirty="0"/>
          </a:p>
        </p:txBody>
      </p:sp>
      <p:pic>
        <p:nvPicPr>
          <p:cNvPr id="6" name="Picture 5" descr="About SRBC | Susquehanna River Basin Commission (SRBC), Picture">
            <a:extLst>
              <a:ext uri="{FF2B5EF4-FFF2-40B4-BE49-F238E27FC236}">
                <a16:creationId xmlns:a16="http://schemas.microsoft.com/office/drawing/2014/main" id="{EE8D4CB3-A274-1B9D-7CA2-0D9E1ECBDC45}"/>
              </a:ext>
            </a:extLst>
          </p:cNvPr>
          <p:cNvPicPr>
            <a:picLocks noChangeAspect="1"/>
          </p:cNvPicPr>
          <p:nvPr/>
        </p:nvPicPr>
        <p:blipFill>
          <a:blip r:embed="rId2"/>
          <a:stretch>
            <a:fillRect/>
          </a:stretch>
        </p:blipFill>
        <p:spPr>
          <a:xfrm>
            <a:off x="8149626" y="4073016"/>
            <a:ext cx="3670900" cy="2780761"/>
          </a:xfrm>
          <a:prstGeom prst="rect">
            <a:avLst/>
          </a:prstGeom>
        </p:spPr>
      </p:pic>
    </p:spTree>
    <p:extLst>
      <p:ext uri="{BB962C8B-B14F-4D97-AF65-F5344CB8AC3E}">
        <p14:creationId xmlns:p14="http://schemas.microsoft.com/office/powerpoint/2010/main" val="1949680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BB74-08B6-1A6C-2958-F1D962AC3079}"/>
              </a:ext>
            </a:extLst>
          </p:cNvPr>
          <p:cNvSpPr>
            <a:spLocks noGrp="1"/>
          </p:cNvSpPr>
          <p:nvPr>
            <p:ph type="title"/>
          </p:nvPr>
        </p:nvSpPr>
        <p:spPr>
          <a:xfrm>
            <a:off x="193114" y="6433130"/>
            <a:ext cx="11797602" cy="861383"/>
          </a:xfrm>
        </p:spPr>
        <p:txBody>
          <a:bodyPr/>
          <a:lstStyle/>
          <a:p>
            <a:r>
              <a:rPr lang="en-US" sz="4400"/>
              <a:t>Water: Too Cheap to Meter?</a:t>
            </a:r>
            <a:r>
              <a:rPr lang="en-US"/>
              <a:t>    </a:t>
            </a:r>
            <a:endParaRPr lang="en-US" dirty="0"/>
          </a:p>
          <a:p>
            <a:endParaRPr lang="en-US" dirty="0"/>
          </a:p>
          <a:p>
            <a:br>
              <a:rPr lang="en-US" dirty="0"/>
            </a:br>
            <a:r>
              <a:rPr lang="en-US"/>
              <a:t>Data centers married to nuclear plants are a water consumption juggernaut. The average data center uses one million to five million gallons of water per day, equivalent to the daily water use of a town with a population of 10,000 to 50,000 residents, according to a study by Frederick County, Maryland. </a:t>
            </a:r>
            <a:endParaRPr lang="en-US" dirty="0"/>
          </a:p>
          <a:p>
            <a:endParaRPr lang="en-US" dirty="0"/>
          </a:p>
          <a:p>
            <a:endParaRPr lang="en-US" dirty="0"/>
          </a:p>
        </p:txBody>
      </p:sp>
      <p:sp>
        <p:nvSpPr>
          <p:cNvPr id="3" name="Date Placeholder 2">
            <a:extLst>
              <a:ext uri="{FF2B5EF4-FFF2-40B4-BE49-F238E27FC236}">
                <a16:creationId xmlns:a16="http://schemas.microsoft.com/office/drawing/2014/main" id="{8B384972-295E-13D3-9A44-FA3C43930718}"/>
              </a:ext>
            </a:extLst>
          </p:cNvPr>
          <p:cNvSpPr>
            <a:spLocks noGrp="1"/>
          </p:cNvSpPr>
          <p:nvPr>
            <p:ph type="dt" sz="half" idx="10"/>
          </p:nvPr>
        </p:nvSpPr>
        <p:spPr/>
        <p:txBody>
          <a:bodyPr/>
          <a:lstStyle/>
          <a:p>
            <a:fld id="{FDEFC8B7-549A-4F08-9682-A2C38F106A66}" type="datetime1">
              <a:t>5/15/2026</a:t>
            </a:fld>
            <a:endParaRPr lang="en-US" dirty="0"/>
          </a:p>
        </p:txBody>
      </p:sp>
      <p:sp>
        <p:nvSpPr>
          <p:cNvPr id="4" name="Footer Placeholder 3">
            <a:extLst>
              <a:ext uri="{FF2B5EF4-FFF2-40B4-BE49-F238E27FC236}">
                <a16:creationId xmlns:a16="http://schemas.microsoft.com/office/drawing/2014/main" id="{9CC1E976-F6A8-0C71-E47B-F4D9AFB1A619}"/>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D6A7900D-8102-49FE-67E9-B58DB914B586}"/>
              </a:ext>
            </a:extLst>
          </p:cNvPr>
          <p:cNvSpPr>
            <a:spLocks noGrp="1"/>
          </p:cNvSpPr>
          <p:nvPr>
            <p:ph type="sldNum" sz="quarter" idx="12"/>
          </p:nvPr>
        </p:nvSpPr>
        <p:spPr/>
        <p:txBody>
          <a:bodyPr/>
          <a:lstStyle/>
          <a:p>
            <a:fld id="{196A61CA-0502-4EE4-9724-96EA822543E5}" type="slidenum">
              <a:rPr lang="en-US" dirty="0"/>
              <a:t>22</a:t>
            </a:fld>
            <a:endParaRPr lang="en-US" dirty="0"/>
          </a:p>
        </p:txBody>
      </p:sp>
    </p:spTree>
    <p:extLst>
      <p:ext uri="{BB962C8B-B14F-4D97-AF65-F5344CB8AC3E}">
        <p14:creationId xmlns:p14="http://schemas.microsoft.com/office/powerpoint/2010/main" val="2625215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11409-0866-19D1-BFA6-CB362A560C0B}"/>
              </a:ext>
            </a:extLst>
          </p:cNvPr>
          <p:cNvSpPr>
            <a:spLocks noGrp="1"/>
          </p:cNvSpPr>
          <p:nvPr>
            <p:ph type="title"/>
          </p:nvPr>
        </p:nvSpPr>
        <p:spPr>
          <a:xfrm>
            <a:off x="336888" y="6965093"/>
            <a:ext cx="11653826" cy="861383"/>
          </a:xfrm>
        </p:spPr>
        <p:txBody>
          <a:bodyPr/>
          <a:lstStyle/>
          <a:p>
            <a:r>
              <a:rPr lang="en-US" sz="4000" dirty="0"/>
              <a:t>Prime Example of Surging Demand</a:t>
            </a:r>
            <a:br>
              <a:rPr lang="en-US" dirty="0"/>
            </a:br>
            <a:br>
              <a:rPr lang="en-US" dirty="0"/>
            </a:br>
            <a:r>
              <a:rPr lang="en-US" dirty="0"/>
              <a:t>A prime example of the scale of water consumption is the Susquehanna Steam Electric Station (“SSES”) located in Luzerne County. When Susquehanna Steam Electric Station came on-line in 1983, its original application for water consumption was 40 million gallons per day (“mgd”). Since then, uprates and demand have impacted water use. Talon Energy Received permission for renewal of surface water withdrawal of up to 76.000 mgd from the Susquehanna River, consumptive use of up to 53.000 mgd.</a:t>
            </a:r>
          </a:p>
          <a:p>
            <a:endParaRPr lang="en-US" dirty="0"/>
          </a:p>
          <a:p>
            <a:endParaRPr lang="en-US" dirty="0"/>
          </a:p>
        </p:txBody>
      </p:sp>
      <p:sp>
        <p:nvSpPr>
          <p:cNvPr id="3" name="Date Placeholder 2">
            <a:extLst>
              <a:ext uri="{FF2B5EF4-FFF2-40B4-BE49-F238E27FC236}">
                <a16:creationId xmlns:a16="http://schemas.microsoft.com/office/drawing/2014/main" id="{704A140F-FBD7-B7A0-EFC1-F79A717D5FE9}"/>
              </a:ext>
            </a:extLst>
          </p:cNvPr>
          <p:cNvSpPr>
            <a:spLocks noGrp="1"/>
          </p:cNvSpPr>
          <p:nvPr>
            <p:ph type="dt" sz="half" idx="10"/>
          </p:nvPr>
        </p:nvSpPr>
        <p:spPr/>
        <p:txBody>
          <a:bodyPr/>
          <a:lstStyle/>
          <a:p>
            <a:fld id="{3A033916-1803-4A60-A43E-A0DF2E1AA092}" type="datetime1">
              <a:t>5/15/2026</a:t>
            </a:fld>
            <a:endParaRPr lang="en-US" dirty="0"/>
          </a:p>
        </p:txBody>
      </p:sp>
      <p:sp>
        <p:nvSpPr>
          <p:cNvPr id="4" name="Footer Placeholder 3">
            <a:extLst>
              <a:ext uri="{FF2B5EF4-FFF2-40B4-BE49-F238E27FC236}">
                <a16:creationId xmlns:a16="http://schemas.microsoft.com/office/drawing/2014/main" id="{5EAD7024-DF0B-D679-C09D-D8C960068374}"/>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5954EE90-F583-82C5-0F8C-8B74D564D544}"/>
              </a:ext>
            </a:extLst>
          </p:cNvPr>
          <p:cNvSpPr>
            <a:spLocks noGrp="1"/>
          </p:cNvSpPr>
          <p:nvPr>
            <p:ph type="sldNum" sz="quarter" idx="12"/>
          </p:nvPr>
        </p:nvSpPr>
        <p:spPr/>
        <p:txBody>
          <a:bodyPr/>
          <a:lstStyle/>
          <a:p>
            <a:fld id="{196A61CA-0502-4EE4-9724-96EA822543E5}" type="slidenum">
              <a:rPr lang="en-US" dirty="0"/>
              <a:t>23</a:t>
            </a:fld>
            <a:endParaRPr lang="en-US" dirty="0"/>
          </a:p>
        </p:txBody>
      </p:sp>
    </p:spTree>
    <p:extLst>
      <p:ext uri="{BB962C8B-B14F-4D97-AF65-F5344CB8AC3E}">
        <p14:creationId xmlns:p14="http://schemas.microsoft.com/office/powerpoint/2010/main" val="4078040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45D69-78B3-DB3C-82E4-FAD7F4B3476D}"/>
              </a:ext>
            </a:extLst>
          </p:cNvPr>
          <p:cNvSpPr>
            <a:spLocks noGrp="1"/>
          </p:cNvSpPr>
          <p:nvPr>
            <p:ph type="title"/>
          </p:nvPr>
        </p:nvSpPr>
        <p:spPr>
          <a:xfrm>
            <a:off x="121226" y="6001809"/>
            <a:ext cx="8001982" cy="861383"/>
          </a:xfrm>
        </p:spPr>
        <p:txBody>
          <a:bodyPr/>
          <a:lstStyle/>
          <a:p>
            <a:r>
              <a:rPr lang="en-US" sz="3200" dirty="0"/>
              <a:t>Dry Cooling Benefits</a:t>
            </a:r>
            <a:br>
              <a:rPr lang="en-US" sz="2400" dirty="0"/>
            </a:br>
            <a:br>
              <a:rPr lang="en-US" sz="2400" dirty="0"/>
            </a:br>
            <a:r>
              <a:rPr lang="en-US" sz="2400" dirty="0"/>
              <a:t>The SRBC issued a policy statement in the summer of 2024 in support of dry cooling. This strategy uses air rather than water to remove heat from a system. Dry cooling has the additional advantages of minimizing water </a:t>
            </a:r>
            <a:r>
              <a:rPr lang="en-US" sz="2400" dirty="0" err="1"/>
              <a:t>consumption, and</a:t>
            </a:r>
            <a:r>
              <a:rPr lang="en-US" sz="2400" dirty="0"/>
              <a:t> eliminates many of the adverse environmental problems associated with a conventional wet cooling system. Dry cooling has been adopted by four fracking facilities on the Susquehanna River.</a:t>
            </a:r>
          </a:p>
        </p:txBody>
      </p:sp>
      <p:sp>
        <p:nvSpPr>
          <p:cNvPr id="3" name="Date Placeholder 2">
            <a:extLst>
              <a:ext uri="{FF2B5EF4-FFF2-40B4-BE49-F238E27FC236}">
                <a16:creationId xmlns:a16="http://schemas.microsoft.com/office/drawing/2014/main" id="{741BD198-B31C-9D91-3385-F7D7B553F6EC}"/>
              </a:ext>
            </a:extLst>
          </p:cNvPr>
          <p:cNvSpPr>
            <a:spLocks noGrp="1"/>
          </p:cNvSpPr>
          <p:nvPr>
            <p:ph type="dt" sz="half" idx="10"/>
          </p:nvPr>
        </p:nvSpPr>
        <p:spPr/>
        <p:txBody>
          <a:bodyPr/>
          <a:lstStyle/>
          <a:p>
            <a:fld id="{E94C34BE-02D0-40F0-8A1E-3622C1F49349}" type="datetime1">
              <a:t>5/15/2026</a:t>
            </a:fld>
            <a:endParaRPr lang="en-US" dirty="0"/>
          </a:p>
        </p:txBody>
      </p:sp>
      <p:sp>
        <p:nvSpPr>
          <p:cNvPr id="4" name="Footer Placeholder 3">
            <a:extLst>
              <a:ext uri="{FF2B5EF4-FFF2-40B4-BE49-F238E27FC236}">
                <a16:creationId xmlns:a16="http://schemas.microsoft.com/office/drawing/2014/main" id="{5984EFB9-11A8-9FE6-9721-5AAA0BF7DD69}"/>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BC9A28FE-537C-6C7A-F70A-778588CD4192}"/>
              </a:ext>
            </a:extLst>
          </p:cNvPr>
          <p:cNvSpPr>
            <a:spLocks noGrp="1"/>
          </p:cNvSpPr>
          <p:nvPr>
            <p:ph type="sldNum" sz="quarter" idx="12"/>
          </p:nvPr>
        </p:nvSpPr>
        <p:spPr/>
        <p:txBody>
          <a:bodyPr/>
          <a:lstStyle/>
          <a:p>
            <a:fld id="{196A61CA-0502-4EE4-9724-96EA822543E5}" type="slidenum">
              <a:rPr lang="en-US" dirty="0"/>
              <a:t>24</a:t>
            </a:fld>
            <a:endParaRPr lang="en-US" dirty="0"/>
          </a:p>
        </p:txBody>
      </p:sp>
      <p:pic>
        <p:nvPicPr>
          <p:cNvPr id="6" name="Picture 5" descr="Data centers, Picture">
            <a:extLst>
              <a:ext uri="{FF2B5EF4-FFF2-40B4-BE49-F238E27FC236}">
                <a16:creationId xmlns:a16="http://schemas.microsoft.com/office/drawing/2014/main" id="{57E657B9-79AF-BE02-0C20-2732454C76C7}"/>
              </a:ext>
            </a:extLst>
          </p:cNvPr>
          <p:cNvPicPr>
            <a:picLocks noChangeAspect="1"/>
          </p:cNvPicPr>
          <p:nvPr/>
        </p:nvPicPr>
        <p:blipFill>
          <a:blip r:embed="rId2"/>
          <a:stretch>
            <a:fillRect/>
          </a:stretch>
        </p:blipFill>
        <p:spPr>
          <a:xfrm>
            <a:off x="7862079" y="477329"/>
            <a:ext cx="4332258" cy="5917720"/>
          </a:xfrm>
          <a:prstGeom prst="rect">
            <a:avLst/>
          </a:prstGeom>
        </p:spPr>
      </p:pic>
    </p:spTree>
    <p:extLst>
      <p:ext uri="{BB962C8B-B14F-4D97-AF65-F5344CB8AC3E}">
        <p14:creationId xmlns:p14="http://schemas.microsoft.com/office/powerpoint/2010/main" val="2860440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C818B-6464-9F34-8D56-F8E4291D5714}"/>
              </a:ext>
            </a:extLst>
          </p:cNvPr>
          <p:cNvSpPr>
            <a:spLocks noGrp="1"/>
          </p:cNvSpPr>
          <p:nvPr>
            <p:ph type="title"/>
          </p:nvPr>
        </p:nvSpPr>
        <p:spPr>
          <a:xfrm>
            <a:off x="193113" y="6864451"/>
            <a:ext cx="11797603" cy="861383"/>
          </a:xfrm>
        </p:spPr>
        <p:txBody>
          <a:bodyPr/>
          <a:lstStyle/>
          <a:p>
            <a:r>
              <a:rPr lang="en-US" sz="4000"/>
              <a:t>Nei Dry cooling Stance</a:t>
            </a:r>
            <a:br>
              <a:rPr lang="en-US" dirty="0"/>
            </a:br>
            <a:br>
              <a:rPr lang="en-US" dirty="0"/>
            </a:br>
            <a:r>
              <a:rPr lang="en-US"/>
              <a:t>The Nuclear Energy Institute opposed the adoption of the dry cooling proposal arguing it was less efficient and more expensive.  </a:t>
            </a:r>
            <a:endParaRPr lang="en-US" dirty="0"/>
          </a:p>
          <a:p>
            <a:endParaRPr lang="en-US" dirty="0"/>
          </a:p>
          <a:p>
            <a:r>
              <a:rPr lang="en-US"/>
              <a:t>TMI-Alert testified in support of dry </a:t>
            </a:r>
            <a:r>
              <a:rPr lang="en-US" dirty="0"/>
              <a:t>cooling as an alternative to large consumptive and surface water use at nuclear plants. TMIA stated this was a more environmentally friendly option, and allowed for small businesses, farming and public health. </a:t>
            </a:r>
          </a:p>
          <a:p>
            <a:endParaRPr lang="en-US" dirty="0"/>
          </a:p>
          <a:p>
            <a:r>
              <a:rPr lang="en-US"/>
              <a:t>          </a:t>
            </a:r>
            <a:endParaRPr lang="en-US" dirty="0"/>
          </a:p>
        </p:txBody>
      </p:sp>
      <p:sp>
        <p:nvSpPr>
          <p:cNvPr id="3" name="Date Placeholder 2">
            <a:extLst>
              <a:ext uri="{FF2B5EF4-FFF2-40B4-BE49-F238E27FC236}">
                <a16:creationId xmlns:a16="http://schemas.microsoft.com/office/drawing/2014/main" id="{CDDDCB50-9557-6F29-F509-12FC25514C0C}"/>
              </a:ext>
            </a:extLst>
          </p:cNvPr>
          <p:cNvSpPr>
            <a:spLocks noGrp="1"/>
          </p:cNvSpPr>
          <p:nvPr>
            <p:ph type="dt" sz="half" idx="10"/>
          </p:nvPr>
        </p:nvSpPr>
        <p:spPr/>
        <p:txBody>
          <a:bodyPr/>
          <a:lstStyle/>
          <a:p>
            <a:fld id="{0600EB45-82DD-4223-8CCE-C9C703B42964}" type="datetime1">
              <a:t>5/15/2026</a:t>
            </a:fld>
            <a:endParaRPr lang="en-US" dirty="0"/>
          </a:p>
        </p:txBody>
      </p:sp>
      <p:sp>
        <p:nvSpPr>
          <p:cNvPr id="4" name="Footer Placeholder 3">
            <a:extLst>
              <a:ext uri="{FF2B5EF4-FFF2-40B4-BE49-F238E27FC236}">
                <a16:creationId xmlns:a16="http://schemas.microsoft.com/office/drawing/2014/main" id="{4E9069F9-A967-D718-3305-617D2F0EED83}"/>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FA1439D1-6E38-E696-42BC-6600471BA70B}"/>
              </a:ext>
            </a:extLst>
          </p:cNvPr>
          <p:cNvSpPr>
            <a:spLocks noGrp="1"/>
          </p:cNvSpPr>
          <p:nvPr>
            <p:ph type="sldNum" sz="quarter" idx="12"/>
          </p:nvPr>
        </p:nvSpPr>
        <p:spPr/>
        <p:txBody>
          <a:bodyPr/>
          <a:lstStyle/>
          <a:p>
            <a:fld id="{196A61CA-0502-4EE4-9724-96EA822543E5}" type="slidenum">
              <a:rPr lang="en-US" dirty="0"/>
              <a:t>25</a:t>
            </a:fld>
            <a:endParaRPr lang="en-US" dirty="0"/>
          </a:p>
        </p:txBody>
      </p:sp>
    </p:spTree>
    <p:extLst>
      <p:ext uri="{BB962C8B-B14F-4D97-AF65-F5344CB8AC3E}">
        <p14:creationId xmlns:p14="http://schemas.microsoft.com/office/powerpoint/2010/main" val="1399788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702F9-29E4-9745-AC63-8CE3241AB430}"/>
              </a:ext>
            </a:extLst>
          </p:cNvPr>
          <p:cNvSpPr>
            <a:spLocks noGrp="1"/>
          </p:cNvSpPr>
          <p:nvPr>
            <p:ph type="title"/>
          </p:nvPr>
        </p:nvSpPr>
        <p:spPr>
          <a:xfrm>
            <a:off x="193114" y="6001810"/>
            <a:ext cx="6837415" cy="861383"/>
          </a:xfrm>
        </p:spPr>
        <p:txBody>
          <a:bodyPr/>
          <a:lstStyle/>
          <a:p>
            <a:r>
              <a:rPr lang="en-US" sz="4000" dirty="0"/>
              <a:t>TMI-1 Test </a:t>
            </a:r>
            <a:r>
              <a:rPr lang="en-US" sz="4000"/>
              <a:t>Case</a:t>
            </a:r>
            <a:br>
              <a:rPr lang="en-US" dirty="0"/>
            </a:br>
            <a:br>
              <a:rPr lang="en-US" dirty="0"/>
            </a:br>
            <a:r>
              <a:rPr lang="en-US" dirty="0"/>
              <a:t>The first major test of this policy is the restart Three Mile Island Unit-1. The broader question is when will there be a public policy discussion on water allocation and water equity?</a:t>
            </a:r>
          </a:p>
          <a:p>
            <a:endParaRPr lang="en-US" dirty="0"/>
          </a:p>
          <a:p>
            <a:endParaRPr lang="en-US" dirty="0"/>
          </a:p>
        </p:txBody>
      </p:sp>
      <p:sp>
        <p:nvSpPr>
          <p:cNvPr id="3" name="Date Placeholder 2">
            <a:extLst>
              <a:ext uri="{FF2B5EF4-FFF2-40B4-BE49-F238E27FC236}">
                <a16:creationId xmlns:a16="http://schemas.microsoft.com/office/drawing/2014/main" id="{1BBBCC14-526D-7E01-C050-4D0151D35303}"/>
              </a:ext>
            </a:extLst>
          </p:cNvPr>
          <p:cNvSpPr>
            <a:spLocks noGrp="1"/>
          </p:cNvSpPr>
          <p:nvPr>
            <p:ph type="dt" sz="half" idx="10"/>
          </p:nvPr>
        </p:nvSpPr>
        <p:spPr/>
        <p:txBody>
          <a:bodyPr/>
          <a:lstStyle/>
          <a:p>
            <a:fld id="{C7735E9D-B4F2-43C4-A2A2-A0560AD938D4}" type="datetime1">
              <a:t>5/15/2026</a:t>
            </a:fld>
            <a:endParaRPr lang="en-US" dirty="0"/>
          </a:p>
        </p:txBody>
      </p:sp>
      <p:sp>
        <p:nvSpPr>
          <p:cNvPr id="4" name="Footer Placeholder 3">
            <a:extLst>
              <a:ext uri="{FF2B5EF4-FFF2-40B4-BE49-F238E27FC236}">
                <a16:creationId xmlns:a16="http://schemas.microsoft.com/office/drawing/2014/main" id="{A1E8FFF7-6A3F-2D4D-6856-E1BFD60BAB09}"/>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56B36496-DB55-A5E7-7EE3-DA56B613CD41}"/>
              </a:ext>
            </a:extLst>
          </p:cNvPr>
          <p:cNvSpPr>
            <a:spLocks noGrp="1"/>
          </p:cNvSpPr>
          <p:nvPr>
            <p:ph type="sldNum" sz="quarter" idx="12"/>
          </p:nvPr>
        </p:nvSpPr>
        <p:spPr/>
        <p:txBody>
          <a:bodyPr/>
          <a:lstStyle/>
          <a:p>
            <a:fld id="{196A61CA-0502-4EE4-9724-96EA822543E5}" type="slidenum">
              <a:rPr lang="en-US" dirty="0"/>
              <a:t>26</a:t>
            </a:fld>
            <a:endParaRPr lang="en-US" dirty="0"/>
          </a:p>
        </p:txBody>
      </p:sp>
      <p:pic>
        <p:nvPicPr>
          <p:cNvPr id="6" name="Picture 5" descr="NEI Events - Apps on Google Play, Picture">
            <a:extLst>
              <a:ext uri="{FF2B5EF4-FFF2-40B4-BE49-F238E27FC236}">
                <a16:creationId xmlns:a16="http://schemas.microsoft.com/office/drawing/2014/main" id="{FE99B04E-2620-57C7-F7C6-635C682842D2}"/>
              </a:ext>
            </a:extLst>
          </p:cNvPr>
          <p:cNvPicPr>
            <a:picLocks noChangeAspect="1"/>
          </p:cNvPicPr>
          <p:nvPr/>
        </p:nvPicPr>
        <p:blipFill>
          <a:blip r:embed="rId2"/>
          <a:stretch>
            <a:fillRect/>
          </a:stretch>
        </p:blipFill>
        <p:spPr>
          <a:xfrm>
            <a:off x="7223544" y="804053"/>
            <a:ext cx="4761063" cy="5278647"/>
          </a:xfrm>
          <a:prstGeom prst="rect">
            <a:avLst/>
          </a:prstGeom>
        </p:spPr>
      </p:pic>
    </p:spTree>
    <p:extLst>
      <p:ext uri="{BB962C8B-B14F-4D97-AF65-F5344CB8AC3E}">
        <p14:creationId xmlns:p14="http://schemas.microsoft.com/office/powerpoint/2010/main" val="873397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EB035-69B7-6C60-3DFF-1761E948B007}"/>
              </a:ext>
            </a:extLst>
          </p:cNvPr>
          <p:cNvSpPr>
            <a:spLocks noGrp="1"/>
          </p:cNvSpPr>
          <p:nvPr>
            <p:ph type="title"/>
          </p:nvPr>
        </p:nvSpPr>
        <p:spPr>
          <a:xfrm>
            <a:off x="351265" y="7180753"/>
            <a:ext cx="11639451" cy="861383"/>
          </a:xfrm>
        </p:spPr>
        <p:txBody>
          <a:bodyPr/>
          <a:lstStyle/>
          <a:p>
            <a:r>
              <a:rPr lang="en-US" sz="4000"/>
              <a:t>Data Centers and FERC</a:t>
            </a:r>
            <a:r>
              <a:rPr lang="en-US"/>
              <a:t> </a:t>
            </a:r>
            <a:endParaRPr lang="en-US" dirty="0"/>
          </a:p>
          <a:p>
            <a:endParaRPr lang="en-US" dirty="0"/>
          </a:p>
          <a:p>
            <a:r>
              <a:rPr lang="en-US" dirty="0"/>
              <a:t>Amazon Web Services (“AWS”) acquired a data center campus from Talen Energy that is co-located with the Susquehanna nuclear power plant in Pennsylvania. The data center is situated on the same property as the power </a:t>
            </a:r>
            <a:r>
              <a:rPr lang="en-US" dirty="0" err="1"/>
              <a:t>plant, and</a:t>
            </a:r>
            <a:r>
              <a:rPr lang="en-US" dirty="0"/>
              <a:t> is designed to be directly powered by the nuclear plant's output. However, the co-location arrangement has faced some challenges and is currently in dispute with PJM Interconnection, </a:t>
            </a:r>
            <a:br>
              <a:rPr lang="en-US" dirty="0"/>
            </a:br>
            <a:r>
              <a:rPr lang="en-US" dirty="0"/>
              <a:t>a regional grid operator. </a:t>
            </a:r>
          </a:p>
          <a:p>
            <a:endParaRPr lang="en-US" dirty="0"/>
          </a:p>
          <a:p>
            <a:endParaRPr lang="en-US" dirty="0"/>
          </a:p>
          <a:p>
            <a:endParaRPr lang="en-US" dirty="0"/>
          </a:p>
        </p:txBody>
      </p:sp>
      <p:sp>
        <p:nvSpPr>
          <p:cNvPr id="3" name="Date Placeholder 2">
            <a:extLst>
              <a:ext uri="{FF2B5EF4-FFF2-40B4-BE49-F238E27FC236}">
                <a16:creationId xmlns:a16="http://schemas.microsoft.com/office/drawing/2014/main" id="{A979276F-779B-1350-C421-E073204FA727}"/>
              </a:ext>
            </a:extLst>
          </p:cNvPr>
          <p:cNvSpPr>
            <a:spLocks noGrp="1"/>
          </p:cNvSpPr>
          <p:nvPr>
            <p:ph type="dt" sz="half" idx="10"/>
          </p:nvPr>
        </p:nvSpPr>
        <p:spPr/>
        <p:txBody>
          <a:bodyPr/>
          <a:lstStyle/>
          <a:p>
            <a:fld id="{21DAA041-52DA-4C59-8B8A-D69E68843698}" type="datetime1">
              <a:t>5/15/2026</a:t>
            </a:fld>
            <a:endParaRPr lang="en-US" dirty="0"/>
          </a:p>
        </p:txBody>
      </p:sp>
      <p:sp>
        <p:nvSpPr>
          <p:cNvPr id="4" name="Footer Placeholder 3">
            <a:extLst>
              <a:ext uri="{FF2B5EF4-FFF2-40B4-BE49-F238E27FC236}">
                <a16:creationId xmlns:a16="http://schemas.microsoft.com/office/drawing/2014/main" id="{136C2ACE-2D3E-067E-FEFC-2BD20CA62053}"/>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07BE0994-068F-5921-8586-BB88BF623489}"/>
              </a:ext>
            </a:extLst>
          </p:cNvPr>
          <p:cNvSpPr>
            <a:spLocks noGrp="1"/>
          </p:cNvSpPr>
          <p:nvPr>
            <p:ph type="sldNum" sz="quarter" idx="12"/>
          </p:nvPr>
        </p:nvSpPr>
        <p:spPr/>
        <p:txBody>
          <a:bodyPr/>
          <a:lstStyle/>
          <a:p>
            <a:fld id="{196A61CA-0502-4EE4-9724-96EA822543E5}" type="slidenum">
              <a:rPr lang="en-US" dirty="0"/>
              <a:t>27</a:t>
            </a:fld>
            <a:endParaRPr lang="en-US" dirty="0"/>
          </a:p>
        </p:txBody>
      </p:sp>
    </p:spTree>
    <p:extLst>
      <p:ext uri="{BB962C8B-B14F-4D97-AF65-F5344CB8AC3E}">
        <p14:creationId xmlns:p14="http://schemas.microsoft.com/office/powerpoint/2010/main" val="2708187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1087B-AA75-BED3-A9C3-01B64798C9F4}"/>
              </a:ext>
            </a:extLst>
          </p:cNvPr>
          <p:cNvSpPr>
            <a:spLocks noGrp="1"/>
          </p:cNvSpPr>
          <p:nvPr>
            <p:ph type="title"/>
          </p:nvPr>
        </p:nvSpPr>
        <p:spPr>
          <a:xfrm>
            <a:off x="380020" y="6001810"/>
            <a:ext cx="11610697" cy="861383"/>
          </a:xfrm>
        </p:spPr>
        <p:txBody>
          <a:bodyPr/>
          <a:lstStyle/>
          <a:p>
            <a:r>
              <a:rPr lang="en-US" sz="4400" dirty="0"/>
              <a:t>Reliability and Costs</a:t>
            </a:r>
            <a:br>
              <a:rPr lang="en-US" sz="4400" dirty="0"/>
            </a:br>
            <a:br>
              <a:rPr lang="en-US" dirty="0"/>
            </a:br>
            <a:br>
              <a:rPr lang="en-US" dirty="0"/>
            </a:br>
            <a:r>
              <a:rPr lang="en-US" dirty="0"/>
              <a:t>Members of the Federal Energy Regulatory Commission have voiced concern about how the Amazon data center, which diverts electricity from the broader grid, might affect power reliability and costs for the general public. Regardless, Amazon has a one-time option to cap its commitment at 480 MW. Talen has reached an Agreement to Sell 1.920 MGW Amazon by 2032.</a:t>
            </a:r>
          </a:p>
          <a:p>
            <a:endParaRPr lang="en-US" dirty="0"/>
          </a:p>
        </p:txBody>
      </p:sp>
      <p:sp>
        <p:nvSpPr>
          <p:cNvPr id="3" name="Date Placeholder 2">
            <a:extLst>
              <a:ext uri="{FF2B5EF4-FFF2-40B4-BE49-F238E27FC236}">
                <a16:creationId xmlns:a16="http://schemas.microsoft.com/office/drawing/2014/main" id="{6CF11451-A248-8B49-7F1F-F0B3923B18B4}"/>
              </a:ext>
            </a:extLst>
          </p:cNvPr>
          <p:cNvSpPr>
            <a:spLocks noGrp="1"/>
          </p:cNvSpPr>
          <p:nvPr>
            <p:ph type="dt" sz="half" idx="10"/>
          </p:nvPr>
        </p:nvSpPr>
        <p:spPr/>
        <p:txBody>
          <a:bodyPr/>
          <a:lstStyle/>
          <a:p>
            <a:fld id="{A6FD9055-AD40-466E-A4F3-54E35F6AFCC7}" type="datetime1">
              <a:t>5/15/2026</a:t>
            </a:fld>
            <a:endParaRPr lang="en-US" dirty="0"/>
          </a:p>
        </p:txBody>
      </p:sp>
      <p:sp>
        <p:nvSpPr>
          <p:cNvPr id="4" name="Footer Placeholder 3">
            <a:extLst>
              <a:ext uri="{FF2B5EF4-FFF2-40B4-BE49-F238E27FC236}">
                <a16:creationId xmlns:a16="http://schemas.microsoft.com/office/drawing/2014/main" id="{5CBA4ADF-682B-5BC2-F52C-602B61DB7106}"/>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A7B68BB7-396D-F63B-4618-868B491C2DD7}"/>
              </a:ext>
            </a:extLst>
          </p:cNvPr>
          <p:cNvSpPr>
            <a:spLocks noGrp="1"/>
          </p:cNvSpPr>
          <p:nvPr>
            <p:ph type="sldNum" sz="quarter" idx="12"/>
          </p:nvPr>
        </p:nvSpPr>
        <p:spPr/>
        <p:txBody>
          <a:bodyPr/>
          <a:lstStyle/>
          <a:p>
            <a:fld id="{196A61CA-0502-4EE4-9724-96EA822543E5}" type="slidenum">
              <a:rPr lang="en-US" dirty="0"/>
              <a:t>28</a:t>
            </a:fld>
            <a:endParaRPr lang="en-US" dirty="0"/>
          </a:p>
        </p:txBody>
      </p:sp>
    </p:spTree>
    <p:extLst>
      <p:ext uri="{BB962C8B-B14F-4D97-AF65-F5344CB8AC3E}">
        <p14:creationId xmlns:p14="http://schemas.microsoft.com/office/powerpoint/2010/main" val="1363900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B3288-05B7-42D2-AB9E-F752BC9426CB}"/>
              </a:ext>
            </a:extLst>
          </p:cNvPr>
          <p:cNvSpPr>
            <a:spLocks noGrp="1"/>
          </p:cNvSpPr>
          <p:nvPr>
            <p:ph type="title"/>
          </p:nvPr>
        </p:nvSpPr>
        <p:spPr>
          <a:xfrm>
            <a:off x="135603" y="6749432"/>
            <a:ext cx="12056395" cy="861383"/>
          </a:xfrm>
        </p:spPr>
        <p:txBody>
          <a:bodyPr/>
          <a:lstStyle/>
          <a:p>
            <a:r>
              <a:rPr lang="en-US" sz="4400"/>
              <a:t>Conclusion</a:t>
            </a:r>
            <a:endParaRPr lang="en-US" sz="4400" dirty="0"/>
          </a:p>
          <a:p>
            <a:endParaRPr lang="en-US" dirty="0"/>
          </a:p>
          <a:p>
            <a:r>
              <a:rPr lang="en-US" dirty="0"/>
              <a:t>The growth rate for electricity demand is likely to </a:t>
            </a:r>
            <a:r>
              <a:rPr lang="en-US" dirty="0" err="1"/>
              <a:t>increase, and</a:t>
            </a:r>
            <a:r>
              <a:rPr lang="en-US" dirty="0"/>
              <a:t> largely driven by data centers. However, access to water resources will impact siting, and the hyper scale centers – like Amazon - are going to require more land than earlier data centers. </a:t>
            </a:r>
          </a:p>
          <a:p>
            <a:endParaRPr lang="en-US" dirty="0"/>
          </a:p>
          <a:p>
            <a:r>
              <a:rPr lang="en-US" dirty="0"/>
              <a:t>Pennsylvania has approximately 77 data centers operated by 43 operators across 12 markets.  </a:t>
            </a:r>
          </a:p>
          <a:p>
            <a:endParaRPr lang="en-US" sz="2000" dirty="0"/>
          </a:p>
          <a:p>
            <a:endParaRPr lang="en-US" dirty="0"/>
          </a:p>
        </p:txBody>
      </p:sp>
      <p:sp>
        <p:nvSpPr>
          <p:cNvPr id="3" name="Date Placeholder 2">
            <a:extLst>
              <a:ext uri="{FF2B5EF4-FFF2-40B4-BE49-F238E27FC236}">
                <a16:creationId xmlns:a16="http://schemas.microsoft.com/office/drawing/2014/main" id="{B2168555-312D-628C-679C-47C2E3946749}"/>
              </a:ext>
            </a:extLst>
          </p:cNvPr>
          <p:cNvSpPr>
            <a:spLocks noGrp="1"/>
          </p:cNvSpPr>
          <p:nvPr>
            <p:ph type="dt" sz="half" idx="10"/>
          </p:nvPr>
        </p:nvSpPr>
        <p:spPr/>
        <p:txBody>
          <a:bodyPr/>
          <a:lstStyle/>
          <a:p>
            <a:fld id="{3642EF55-0319-4B5F-A456-6BDF54FA4FE7}" type="datetime1">
              <a:t>5/15/2026</a:t>
            </a:fld>
            <a:endParaRPr lang="en-US" dirty="0"/>
          </a:p>
        </p:txBody>
      </p:sp>
      <p:sp>
        <p:nvSpPr>
          <p:cNvPr id="4" name="Footer Placeholder 3">
            <a:extLst>
              <a:ext uri="{FF2B5EF4-FFF2-40B4-BE49-F238E27FC236}">
                <a16:creationId xmlns:a16="http://schemas.microsoft.com/office/drawing/2014/main" id="{CB296AA9-0B73-BED0-56A7-95A923D8997E}"/>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687D516D-9817-25F2-519D-BDDE585CC981}"/>
              </a:ext>
            </a:extLst>
          </p:cNvPr>
          <p:cNvSpPr>
            <a:spLocks noGrp="1"/>
          </p:cNvSpPr>
          <p:nvPr>
            <p:ph type="sldNum" sz="quarter" idx="12"/>
          </p:nvPr>
        </p:nvSpPr>
        <p:spPr/>
        <p:txBody>
          <a:bodyPr/>
          <a:lstStyle/>
          <a:p>
            <a:fld id="{196A61CA-0502-4EE4-9724-96EA822543E5}" type="slidenum">
              <a:rPr lang="en-US" dirty="0"/>
              <a:t>29</a:t>
            </a:fld>
            <a:endParaRPr lang="en-US" dirty="0"/>
          </a:p>
        </p:txBody>
      </p:sp>
    </p:spTree>
    <p:extLst>
      <p:ext uri="{BB962C8B-B14F-4D97-AF65-F5344CB8AC3E}">
        <p14:creationId xmlns:p14="http://schemas.microsoft.com/office/powerpoint/2010/main" val="1615425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BF10-9E8E-DE4E-E981-34FDCC390A51}"/>
              </a:ext>
            </a:extLst>
          </p:cNvPr>
          <p:cNvSpPr>
            <a:spLocks noGrp="1"/>
          </p:cNvSpPr>
          <p:nvPr>
            <p:ph type="title"/>
          </p:nvPr>
        </p:nvSpPr>
        <p:spPr>
          <a:xfrm>
            <a:off x="380020" y="1933017"/>
            <a:ext cx="11610697" cy="5807194"/>
          </a:xfrm>
        </p:spPr>
        <p:txBody>
          <a:bodyPr/>
          <a:lstStyle/>
          <a:p>
            <a:r>
              <a:rPr lang="en-US" sz="2400"/>
              <a:t>What is the priority: Computers or humans?</a:t>
            </a:r>
            <a:endParaRPr lang="en-US" sz="2400" dirty="0"/>
          </a:p>
          <a:p>
            <a:endParaRPr lang="en-US" sz="2400" dirty="0"/>
          </a:p>
          <a:p>
            <a:r>
              <a:rPr lang="en-US" sz="2400"/>
              <a:t>Do the needs of Big Tech outweigh public benefit? </a:t>
            </a:r>
            <a:endParaRPr lang="en-US" sz="2400" dirty="0"/>
          </a:p>
          <a:p>
            <a:endParaRPr lang="en-US" sz="2400" dirty="0"/>
          </a:p>
          <a:p>
            <a:r>
              <a:rPr lang="en-US" sz="2400"/>
              <a:t>Will the data center be co-located or in-front of the </a:t>
            </a:r>
            <a:r>
              <a:rPr lang="en-US" sz="2400" dirty="0"/>
              <a:t>meter? </a:t>
            </a:r>
          </a:p>
          <a:p>
            <a:endParaRPr lang="en-US" sz="2400" dirty="0"/>
          </a:p>
          <a:p>
            <a:r>
              <a:rPr lang="en-US" sz="2400" dirty="0"/>
              <a:t>At what point — if any – does the public have an opportunity to be part of the process and establish priorities?   </a:t>
            </a:r>
          </a:p>
          <a:p>
            <a:endParaRPr lang="en-US" sz="2400" dirty="0"/>
          </a:p>
          <a:p>
            <a:r>
              <a:rPr lang="en-US" sz="2400" dirty="0"/>
              <a:t>How will the consumption of a large quantity of water for data centers and nuclear plants which operate 24/7 impact water supplies for farms, families, and small businesses?</a:t>
            </a:r>
          </a:p>
          <a:p>
            <a:endParaRPr lang="en-US" sz="2400" dirty="0"/>
          </a:p>
          <a:p>
            <a:endParaRPr lang="en-US" dirty="0"/>
          </a:p>
        </p:txBody>
      </p:sp>
      <p:sp>
        <p:nvSpPr>
          <p:cNvPr id="3" name="Date Placeholder 2">
            <a:extLst>
              <a:ext uri="{FF2B5EF4-FFF2-40B4-BE49-F238E27FC236}">
                <a16:creationId xmlns:a16="http://schemas.microsoft.com/office/drawing/2014/main" id="{65FB1EFC-C64E-375B-00F3-6F9F99FE58D6}"/>
              </a:ext>
            </a:extLst>
          </p:cNvPr>
          <p:cNvSpPr>
            <a:spLocks noGrp="1"/>
          </p:cNvSpPr>
          <p:nvPr>
            <p:ph type="dt" sz="half" idx="10"/>
          </p:nvPr>
        </p:nvSpPr>
        <p:spPr/>
        <p:txBody>
          <a:bodyPr/>
          <a:lstStyle/>
          <a:p>
            <a:fld id="{579F4B43-C1CD-4E54-BAB2-2C71325583D0}" type="datetime1">
              <a:t>5/15/2026</a:t>
            </a:fld>
            <a:endParaRPr lang="en-US" dirty="0"/>
          </a:p>
        </p:txBody>
      </p:sp>
      <p:sp>
        <p:nvSpPr>
          <p:cNvPr id="4" name="Footer Placeholder 3">
            <a:extLst>
              <a:ext uri="{FF2B5EF4-FFF2-40B4-BE49-F238E27FC236}">
                <a16:creationId xmlns:a16="http://schemas.microsoft.com/office/drawing/2014/main" id="{E85A6E48-8BED-FABB-9554-3C8539769C7B}"/>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F85A24EF-9643-9B43-F30D-33CE47562773}"/>
              </a:ext>
            </a:extLst>
          </p:cNvPr>
          <p:cNvSpPr>
            <a:spLocks noGrp="1"/>
          </p:cNvSpPr>
          <p:nvPr>
            <p:ph type="sldNum" sz="quarter" idx="12"/>
          </p:nvPr>
        </p:nvSpPr>
        <p:spPr/>
        <p:txBody>
          <a:bodyPr/>
          <a:lstStyle/>
          <a:p>
            <a:fld id="{196A61CA-0502-4EE4-9724-96EA822543E5}" type="slidenum">
              <a:rPr lang="en-US" dirty="0"/>
              <a:t>3</a:t>
            </a:fld>
            <a:endParaRPr lang="en-US" dirty="0"/>
          </a:p>
        </p:txBody>
      </p:sp>
    </p:spTree>
    <p:extLst>
      <p:ext uri="{BB962C8B-B14F-4D97-AF65-F5344CB8AC3E}">
        <p14:creationId xmlns:p14="http://schemas.microsoft.com/office/powerpoint/2010/main" val="3249152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6B8E-F311-6035-E4E1-230C5669583B}"/>
              </a:ext>
            </a:extLst>
          </p:cNvPr>
          <p:cNvSpPr>
            <a:spLocks noGrp="1"/>
          </p:cNvSpPr>
          <p:nvPr>
            <p:ph type="title"/>
          </p:nvPr>
        </p:nvSpPr>
        <p:spPr>
          <a:xfrm>
            <a:off x="164359" y="6433131"/>
            <a:ext cx="12013262" cy="861383"/>
          </a:xfrm>
        </p:spPr>
        <p:txBody>
          <a:bodyPr/>
          <a:lstStyle/>
          <a:p>
            <a:r>
              <a:rPr lang="en-US" sz="3200"/>
              <a:t>Amazon's Data Center </a:t>
            </a:r>
            <a:r>
              <a:rPr lang="en-US" sz="2000" dirty="0"/>
              <a:t> </a:t>
            </a:r>
          </a:p>
          <a:p>
            <a:endParaRPr lang="en-US" sz="2000" dirty="0"/>
          </a:p>
          <a:p>
            <a:r>
              <a:rPr lang="en-US" sz="2400" dirty="0"/>
              <a:t>Encourage dry cooling for additional water consumption requests.</a:t>
            </a:r>
          </a:p>
          <a:p>
            <a:endParaRPr lang="en-US" sz="2400" dirty="0"/>
          </a:p>
          <a:p>
            <a:r>
              <a:rPr lang="en-US" sz="2400"/>
              <a:t>Monitor and provide records of water temperature at the point of discharge.</a:t>
            </a:r>
            <a:endParaRPr lang="en-US" sz="2400" dirty="0"/>
          </a:p>
          <a:p>
            <a:endParaRPr lang="en-US" sz="2400" dirty="0"/>
          </a:p>
          <a:p>
            <a:r>
              <a:rPr lang="en-US" sz="2400"/>
              <a:t>Provide renewable energy as backup power when the SSES is shut down for refueling.</a:t>
            </a:r>
            <a:endParaRPr lang="en-US" sz="2400" dirty="0"/>
          </a:p>
          <a:p>
            <a:endParaRPr lang="en-US" sz="2400" dirty="0"/>
          </a:p>
          <a:p>
            <a:r>
              <a:rPr lang="en-US" sz="2400" dirty="0"/>
              <a:t>Implement Amazon’s “water replenishment” by monitoring and protecting </a:t>
            </a:r>
            <a:r>
              <a:rPr lang="en-US" sz="2400" dirty="0" err="1"/>
              <a:t>wetlands,and</a:t>
            </a:r>
            <a:r>
              <a:rPr lang="en-US" sz="2400" dirty="0"/>
              <a:t> by establishing conservation easements in sensitive areas. </a:t>
            </a:r>
          </a:p>
          <a:p>
            <a:endParaRPr lang="en-US" sz="2400" dirty="0"/>
          </a:p>
        </p:txBody>
      </p:sp>
      <p:sp>
        <p:nvSpPr>
          <p:cNvPr id="3" name="Date Placeholder 2">
            <a:extLst>
              <a:ext uri="{FF2B5EF4-FFF2-40B4-BE49-F238E27FC236}">
                <a16:creationId xmlns:a16="http://schemas.microsoft.com/office/drawing/2014/main" id="{634F5930-836C-09B4-72F5-575BD0308C14}"/>
              </a:ext>
            </a:extLst>
          </p:cNvPr>
          <p:cNvSpPr>
            <a:spLocks noGrp="1"/>
          </p:cNvSpPr>
          <p:nvPr>
            <p:ph type="dt" sz="half" idx="10"/>
          </p:nvPr>
        </p:nvSpPr>
        <p:spPr/>
        <p:txBody>
          <a:bodyPr/>
          <a:lstStyle/>
          <a:p>
            <a:fld id="{1AF21BF4-3817-4F21-A0A2-6EAE5CA027AD}" type="datetime1">
              <a:t>5/15/2026</a:t>
            </a:fld>
            <a:endParaRPr lang="en-US" dirty="0"/>
          </a:p>
        </p:txBody>
      </p:sp>
      <p:sp>
        <p:nvSpPr>
          <p:cNvPr id="4" name="Footer Placeholder 3">
            <a:extLst>
              <a:ext uri="{FF2B5EF4-FFF2-40B4-BE49-F238E27FC236}">
                <a16:creationId xmlns:a16="http://schemas.microsoft.com/office/drawing/2014/main" id="{7DD9D45A-FE5D-93BF-EA3D-F80BFEABC8D8}"/>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8C296568-70DE-9DAE-05E7-5F067B45A20E}"/>
              </a:ext>
            </a:extLst>
          </p:cNvPr>
          <p:cNvSpPr>
            <a:spLocks noGrp="1"/>
          </p:cNvSpPr>
          <p:nvPr>
            <p:ph type="sldNum" sz="quarter" idx="12"/>
          </p:nvPr>
        </p:nvSpPr>
        <p:spPr/>
        <p:txBody>
          <a:bodyPr/>
          <a:lstStyle/>
          <a:p>
            <a:fld id="{196A61CA-0502-4EE4-9724-96EA822543E5}" type="slidenum">
              <a:rPr lang="en-US" dirty="0"/>
              <a:t>30</a:t>
            </a:fld>
            <a:endParaRPr lang="en-US" dirty="0"/>
          </a:p>
        </p:txBody>
      </p:sp>
    </p:spTree>
    <p:extLst>
      <p:ext uri="{BB962C8B-B14F-4D97-AF65-F5344CB8AC3E}">
        <p14:creationId xmlns:p14="http://schemas.microsoft.com/office/powerpoint/2010/main" val="3594497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B8DB4-AE68-59C9-938B-90BF42985D7D}"/>
              </a:ext>
            </a:extLst>
          </p:cNvPr>
          <p:cNvSpPr>
            <a:spLocks noGrp="1"/>
          </p:cNvSpPr>
          <p:nvPr>
            <p:ph type="title"/>
          </p:nvPr>
        </p:nvSpPr>
        <p:spPr>
          <a:xfrm>
            <a:off x="135604" y="6864451"/>
            <a:ext cx="11984508" cy="861383"/>
          </a:xfrm>
        </p:spPr>
        <p:txBody>
          <a:bodyPr/>
          <a:lstStyle/>
          <a:p>
            <a:r>
              <a:rPr lang="en-US" sz="4000" dirty="0"/>
              <a:t>Data Center Expansion</a:t>
            </a:r>
            <a:br>
              <a:rPr lang="en-US" sz="2400" dirty="0"/>
            </a:br>
            <a:br>
              <a:rPr lang="en-US" sz="2400" dirty="0"/>
            </a:br>
            <a:r>
              <a:rPr lang="en-US" sz="2400" dirty="0"/>
              <a:t>There are waves of data centers on the horizon, and they will need a lot of power and water. What if data centers don’t expand at the rate predicted? What if retirements are delayed, and don’t outpace the construction of new resources? </a:t>
            </a:r>
          </a:p>
          <a:p>
            <a:endParaRPr lang="en-US" sz="2400" dirty="0"/>
          </a:p>
          <a:p>
            <a:r>
              <a:rPr lang="en-US" sz="2400" dirty="0"/>
              <a:t>The role of dispatchable fuel sources, (coal, gas, and nuclear) especially natural gas, will play a large role. Natural gas currently accounts for 26 percent of the electricity consumed by data centers, with nuclear energy holding a 15 percent share.</a:t>
            </a:r>
          </a:p>
          <a:p>
            <a:endParaRPr lang="en-US" dirty="0"/>
          </a:p>
          <a:p>
            <a:endParaRPr lang="en-US" dirty="0"/>
          </a:p>
        </p:txBody>
      </p:sp>
      <p:sp>
        <p:nvSpPr>
          <p:cNvPr id="3" name="Date Placeholder 2">
            <a:extLst>
              <a:ext uri="{FF2B5EF4-FFF2-40B4-BE49-F238E27FC236}">
                <a16:creationId xmlns:a16="http://schemas.microsoft.com/office/drawing/2014/main" id="{6F5AF21E-FD91-1B65-621F-0B2479135AEF}"/>
              </a:ext>
            </a:extLst>
          </p:cNvPr>
          <p:cNvSpPr>
            <a:spLocks noGrp="1"/>
          </p:cNvSpPr>
          <p:nvPr>
            <p:ph type="dt" sz="half" idx="10"/>
          </p:nvPr>
        </p:nvSpPr>
        <p:spPr/>
        <p:txBody>
          <a:bodyPr/>
          <a:lstStyle/>
          <a:p>
            <a:fld id="{5EA43808-04F4-4A11-B88E-6AD3A958DA99}" type="datetime1">
              <a:t>5/15/2026</a:t>
            </a:fld>
            <a:endParaRPr lang="en-US" dirty="0"/>
          </a:p>
        </p:txBody>
      </p:sp>
      <p:sp>
        <p:nvSpPr>
          <p:cNvPr id="4" name="Footer Placeholder 3">
            <a:extLst>
              <a:ext uri="{FF2B5EF4-FFF2-40B4-BE49-F238E27FC236}">
                <a16:creationId xmlns:a16="http://schemas.microsoft.com/office/drawing/2014/main" id="{953FA97C-D9F7-0C05-66F1-18BB683D6F8C}"/>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A1E049A8-D070-0200-2EAA-5ADEABCBF3AA}"/>
              </a:ext>
            </a:extLst>
          </p:cNvPr>
          <p:cNvSpPr>
            <a:spLocks noGrp="1"/>
          </p:cNvSpPr>
          <p:nvPr>
            <p:ph type="sldNum" sz="quarter" idx="12"/>
          </p:nvPr>
        </p:nvSpPr>
        <p:spPr/>
        <p:txBody>
          <a:bodyPr/>
          <a:lstStyle/>
          <a:p>
            <a:fld id="{196A61CA-0502-4EE4-9724-96EA822543E5}" type="slidenum">
              <a:rPr lang="en-US" dirty="0"/>
              <a:t>31</a:t>
            </a:fld>
            <a:endParaRPr lang="en-US" dirty="0"/>
          </a:p>
        </p:txBody>
      </p:sp>
    </p:spTree>
    <p:extLst>
      <p:ext uri="{BB962C8B-B14F-4D97-AF65-F5344CB8AC3E}">
        <p14:creationId xmlns:p14="http://schemas.microsoft.com/office/powerpoint/2010/main" val="8294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8D6DE-571E-D85B-27B7-CD055FFBE6B0}"/>
              </a:ext>
            </a:extLst>
          </p:cNvPr>
          <p:cNvSpPr>
            <a:spLocks noGrp="1"/>
          </p:cNvSpPr>
          <p:nvPr>
            <p:ph type="title"/>
          </p:nvPr>
        </p:nvSpPr>
        <p:spPr>
          <a:xfrm>
            <a:off x="265000" y="6576904"/>
            <a:ext cx="6521112" cy="861383"/>
          </a:xfrm>
        </p:spPr>
        <p:txBody>
          <a:bodyPr/>
          <a:lstStyle/>
          <a:p>
            <a:r>
              <a:rPr lang="en-US" sz="3600" dirty="0"/>
              <a:t>Distribution and Resiliency</a:t>
            </a:r>
            <a:br>
              <a:rPr lang="en-US" dirty="0"/>
            </a:br>
            <a:br>
              <a:rPr lang="en-US" dirty="0"/>
            </a:br>
            <a:r>
              <a:rPr lang="en-US" dirty="0"/>
              <a:t>Distribution and resiliency for the generation of AI will require more resilient transmission capacity. Data centers connect at much higher transmission voltages, and they require heavier duty wires than typical electric users</a:t>
            </a:r>
          </a:p>
          <a:p>
            <a:endParaRPr lang="en-US" dirty="0"/>
          </a:p>
        </p:txBody>
      </p:sp>
      <p:sp>
        <p:nvSpPr>
          <p:cNvPr id="3" name="Date Placeholder 2">
            <a:extLst>
              <a:ext uri="{FF2B5EF4-FFF2-40B4-BE49-F238E27FC236}">
                <a16:creationId xmlns:a16="http://schemas.microsoft.com/office/drawing/2014/main" id="{9C3A768A-598F-AE16-1871-F956EC819A9C}"/>
              </a:ext>
            </a:extLst>
          </p:cNvPr>
          <p:cNvSpPr>
            <a:spLocks noGrp="1"/>
          </p:cNvSpPr>
          <p:nvPr>
            <p:ph type="dt" sz="half" idx="10"/>
          </p:nvPr>
        </p:nvSpPr>
        <p:spPr/>
        <p:txBody>
          <a:bodyPr/>
          <a:lstStyle/>
          <a:p>
            <a:fld id="{3D44A80C-1378-465C-A0FB-9AE47B4D3C52}" type="datetime1">
              <a:t>5/15/2026</a:t>
            </a:fld>
            <a:endParaRPr lang="en-US" dirty="0"/>
          </a:p>
        </p:txBody>
      </p:sp>
      <p:sp>
        <p:nvSpPr>
          <p:cNvPr id="4" name="Footer Placeholder 3">
            <a:extLst>
              <a:ext uri="{FF2B5EF4-FFF2-40B4-BE49-F238E27FC236}">
                <a16:creationId xmlns:a16="http://schemas.microsoft.com/office/drawing/2014/main" id="{178C39DC-0C05-9E23-A787-EA9D650F129D}"/>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2ADF3963-ED15-087A-44C1-DF350446CF55}"/>
              </a:ext>
            </a:extLst>
          </p:cNvPr>
          <p:cNvSpPr>
            <a:spLocks noGrp="1"/>
          </p:cNvSpPr>
          <p:nvPr>
            <p:ph type="sldNum" sz="quarter" idx="12"/>
          </p:nvPr>
        </p:nvSpPr>
        <p:spPr/>
        <p:txBody>
          <a:bodyPr/>
          <a:lstStyle/>
          <a:p>
            <a:fld id="{196A61CA-0502-4EE4-9724-96EA822543E5}" type="slidenum">
              <a:rPr lang="en-US" dirty="0"/>
              <a:t>32</a:t>
            </a:fld>
            <a:endParaRPr lang="en-US" dirty="0"/>
          </a:p>
        </p:txBody>
      </p:sp>
      <p:pic>
        <p:nvPicPr>
          <p:cNvPr id="6" name="Picture 5" descr="2019-0207-Retro-320, Picture">
            <a:extLst>
              <a:ext uri="{FF2B5EF4-FFF2-40B4-BE49-F238E27FC236}">
                <a16:creationId xmlns:a16="http://schemas.microsoft.com/office/drawing/2014/main" id="{123D4686-305C-0530-90AF-93E45F4B82D2}"/>
              </a:ext>
            </a:extLst>
          </p:cNvPr>
          <p:cNvPicPr>
            <a:picLocks noChangeAspect="1"/>
          </p:cNvPicPr>
          <p:nvPr/>
        </p:nvPicPr>
        <p:blipFill>
          <a:blip r:embed="rId2"/>
          <a:stretch>
            <a:fillRect/>
          </a:stretch>
        </p:blipFill>
        <p:spPr>
          <a:xfrm>
            <a:off x="6654381" y="322144"/>
            <a:ext cx="5482446" cy="6386242"/>
          </a:xfrm>
          <a:prstGeom prst="rect">
            <a:avLst/>
          </a:prstGeom>
        </p:spPr>
      </p:pic>
    </p:spTree>
    <p:extLst>
      <p:ext uri="{BB962C8B-B14F-4D97-AF65-F5344CB8AC3E}">
        <p14:creationId xmlns:p14="http://schemas.microsoft.com/office/powerpoint/2010/main" val="2293884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AEC47-2DCE-DA81-E621-9177A1550356}"/>
              </a:ext>
            </a:extLst>
          </p:cNvPr>
          <p:cNvSpPr>
            <a:spLocks noGrp="1"/>
          </p:cNvSpPr>
          <p:nvPr>
            <p:ph type="title"/>
          </p:nvPr>
        </p:nvSpPr>
        <p:spPr>
          <a:xfrm>
            <a:off x="106849" y="6965092"/>
            <a:ext cx="12185790" cy="861383"/>
          </a:xfrm>
        </p:spPr>
        <p:txBody>
          <a:bodyPr/>
          <a:lstStyle/>
          <a:p>
            <a:r>
              <a:rPr lang="en-US" sz="3600"/>
              <a:t>Questions for Data Center Development</a:t>
            </a:r>
            <a:br>
              <a:rPr lang="en-US" sz="3600" dirty="0"/>
            </a:br>
            <a:br>
              <a:rPr lang="en-US" dirty="0"/>
            </a:br>
            <a:r>
              <a:rPr lang="en-US" sz="2600" dirty="0"/>
              <a:t>Data centers and nuclear plants are not isolated </a:t>
            </a:r>
            <a:r>
              <a:rPr lang="en-US" sz="2600"/>
              <a:t>from macro- economics. Dispatchable energy and renewable energy schedules will have to compete and contend with commodity prices, tariffs, and supply chain delays. </a:t>
            </a:r>
            <a:endParaRPr lang="en-US" sz="2600" dirty="0"/>
          </a:p>
          <a:p>
            <a:endParaRPr lang="en-US" sz="2600" dirty="0"/>
          </a:p>
          <a:p>
            <a:r>
              <a:rPr lang="en-US" sz="2600"/>
              <a:t>What about the consumer? What are the opportunity costs?</a:t>
            </a:r>
            <a:br>
              <a:rPr lang="en-US" sz="2600" dirty="0"/>
            </a:br>
            <a:endParaRPr lang="en-US" sz="2600" dirty="0"/>
          </a:p>
          <a:p>
            <a:r>
              <a:rPr lang="en-US" sz="2600"/>
              <a:t>Should exclusive contracts between data centers and nuclear power plants be prioritized over public service?</a:t>
            </a:r>
            <a:r>
              <a:rPr lang="en-US" dirty="0"/>
              <a:t>  </a:t>
            </a:r>
          </a:p>
          <a:p>
            <a:r>
              <a:rPr lang="en-US" dirty="0"/>
              <a:t>  </a:t>
            </a:r>
          </a:p>
          <a:p>
            <a:endParaRPr lang="en-US" dirty="0"/>
          </a:p>
        </p:txBody>
      </p:sp>
      <p:sp>
        <p:nvSpPr>
          <p:cNvPr id="3" name="Date Placeholder 2">
            <a:extLst>
              <a:ext uri="{FF2B5EF4-FFF2-40B4-BE49-F238E27FC236}">
                <a16:creationId xmlns:a16="http://schemas.microsoft.com/office/drawing/2014/main" id="{30BB578C-CFDC-D13E-54F8-8C9A969BF072}"/>
              </a:ext>
            </a:extLst>
          </p:cNvPr>
          <p:cNvSpPr>
            <a:spLocks noGrp="1"/>
          </p:cNvSpPr>
          <p:nvPr>
            <p:ph type="dt" sz="half" idx="10"/>
          </p:nvPr>
        </p:nvSpPr>
        <p:spPr/>
        <p:txBody>
          <a:bodyPr/>
          <a:lstStyle/>
          <a:p>
            <a:fld id="{EA0EE828-6D52-4C83-A75F-FCA755CDF9D7}" type="datetime1">
              <a:t>5/15/2026</a:t>
            </a:fld>
            <a:endParaRPr lang="en-US" dirty="0"/>
          </a:p>
        </p:txBody>
      </p:sp>
      <p:sp>
        <p:nvSpPr>
          <p:cNvPr id="4" name="Footer Placeholder 3">
            <a:extLst>
              <a:ext uri="{FF2B5EF4-FFF2-40B4-BE49-F238E27FC236}">
                <a16:creationId xmlns:a16="http://schemas.microsoft.com/office/drawing/2014/main" id="{72639809-1C44-A578-1634-509C70457BA5}"/>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26EA8964-467E-07CA-D405-2CD56730DB9C}"/>
              </a:ext>
            </a:extLst>
          </p:cNvPr>
          <p:cNvSpPr>
            <a:spLocks noGrp="1"/>
          </p:cNvSpPr>
          <p:nvPr>
            <p:ph type="sldNum" sz="quarter" idx="12"/>
          </p:nvPr>
        </p:nvSpPr>
        <p:spPr/>
        <p:txBody>
          <a:bodyPr/>
          <a:lstStyle/>
          <a:p>
            <a:fld id="{196A61CA-0502-4EE4-9724-96EA822543E5}" type="slidenum">
              <a:rPr lang="en-US" dirty="0"/>
              <a:t>33</a:t>
            </a:fld>
            <a:endParaRPr lang="en-US" dirty="0"/>
          </a:p>
        </p:txBody>
      </p:sp>
    </p:spTree>
    <p:extLst>
      <p:ext uri="{BB962C8B-B14F-4D97-AF65-F5344CB8AC3E}">
        <p14:creationId xmlns:p14="http://schemas.microsoft.com/office/powerpoint/2010/main" val="635081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59A67-967B-A49B-A546-A19362F5DC44}"/>
              </a:ext>
            </a:extLst>
          </p:cNvPr>
          <p:cNvSpPr>
            <a:spLocks noGrp="1"/>
          </p:cNvSpPr>
          <p:nvPr>
            <p:ph type="title"/>
          </p:nvPr>
        </p:nvSpPr>
        <p:spPr>
          <a:xfrm>
            <a:off x="336888" y="6246225"/>
            <a:ext cx="11783224" cy="861383"/>
          </a:xfrm>
        </p:spPr>
        <p:txBody>
          <a:bodyPr/>
          <a:lstStyle/>
          <a:p>
            <a:r>
              <a:rPr lang="en-US" sz="4000"/>
              <a:t>Difficult Problems for Data Center Development</a:t>
            </a:r>
            <a:br>
              <a:rPr lang="en-US" sz="4000" dirty="0"/>
            </a:br>
            <a:br>
              <a:rPr lang="en-US" dirty="0"/>
            </a:br>
            <a:r>
              <a:rPr lang="en-US" dirty="0"/>
              <a:t>New projects and new rules will alter the balance of power.  Nothing runs 24/7/365. A diverse range of energy and fuel sources will be necessary to meet demand. There is no cure all. The old way of doing business has to be supplanted by better coordination and oversight, clear and consistent standards and regulations, and equal opportunities to access the grid for all energy sources. </a:t>
            </a:r>
          </a:p>
          <a:p>
            <a:endParaRPr lang="en-US" dirty="0"/>
          </a:p>
        </p:txBody>
      </p:sp>
      <p:sp>
        <p:nvSpPr>
          <p:cNvPr id="3" name="Date Placeholder 2">
            <a:extLst>
              <a:ext uri="{FF2B5EF4-FFF2-40B4-BE49-F238E27FC236}">
                <a16:creationId xmlns:a16="http://schemas.microsoft.com/office/drawing/2014/main" id="{DB39B308-C8BE-282F-C85A-11F1CF61F4BC}"/>
              </a:ext>
            </a:extLst>
          </p:cNvPr>
          <p:cNvSpPr>
            <a:spLocks noGrp="1"/>
          </p:cNvSpPr>
          <p:nvPr>
            <p:ph type="dt" sz="half" idx="10"/>
          </p:nvPr>
        </p:nvSpPr>
        <p:spPr/>
        <p:txBody>
          <a:bodyPr/>
          <a:lstStyle/>
          <a:p>
            <a:fld id="{AF3B7FF0-B720-4257-A5BC-FBFC8939D193}" type="datetime1">
              <a:t>5/15/2026</a:t>
            </a:fld>
            <a:endParaRPr lang="en-US" dirty="0"/>
          </a:p>
        </p:txBody>
      </p:sp>
      <p:sp>
        <p:nvSpPr>
          <p:cNvPr id="4" name="Footer Placeholder 3">
            <a:extLst>
              <a:ext uri="{FF2B5EF4-FFF2-40B4-BE49-F238E27FC236}">
                <a16:creationId xmlns:a16="http://schemas.microsoft.com/office/drawing/2014/main" id="{A5D3EB05-51E2-D880-CB8E-B9FDFD89635F}"/>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9F1D8E9F-8C68-7E95-33A2-396FCD714BC7}"/>
              </a:ext>
            </a:extLst>
          </p:cNvPr>
          <p:cNvSpPr>
            <a:spLocks noGrp="1"/>
          </p:cNvSpPr>
          <p:nvPr>
            <p:ph type="sldNum" sz="quarter" idx="12"/>
          </p:nvPr>
        </p:nvSpPr>
        <p:spPr/>
        <p:txBody>
          <a:bodyPr/>
          <a:lstStyle/>
          <a:p>
            <a:fld id="{196A61CA-0502-4EE4-9724-96EA822543E5}" type="slidenum">
              <a:rPr lang="en-US" dirty="0"/>
              <a:t>34</a:t>
            </a:fld>
            <a:endParaRPr lang="en-US" dirty="0"/>
          </a:p>
        </p:txBody>
      </p:sp>
    </p:spTree>
    <p:extLst>
      <p:ext uri="{BB962C8B-B14F-4D97-AF65-F5344CB8AC3E}">
        <p14:creationId xmlns:p14="http://schemas.microsoft.com/office/powerpoint/2010/main" val="2728523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78E29-898A-EF43-A77C-2E22D7AC90A8}"/>
              </a:ext>
            </a:extLst>
          </p:cNvPr>
          <p:cNvSpPr>
            <a:spLocks noGrp="1"/>
          </p:cNvSpPr>
          <p:nvPr>
            <p:ph type="title"/>
          </p:nvPr>
        </p:nvSpPr>
        <p:spPr>
          <a:xfrm>
            <a:off x="1472698" y="-108568"/>
            <a:ext cx="9238434" cy="861383"/>
          </a:xfrm>
        </p:spPr>
        <p:txBody>
          <a:bodyPr/>
          <a:lstStyle/>
          <a:p>
            <a:pPr algn="ctr"/>
            <a:r>
              <a:rPr lang="en-US" sz="3600"/>
              <a:t>Electricity Prices</a:t>
            </a:r>
          </a:p>
        </p:txBody>
      </p:sp>
      <p:sp>
        <p:nvSpPr>
          <p:cNvPr id="3" name="Date Placeholder 2">
            <a:extLst>
              <a:ext uri="{FF2B5EF4-FFF2-40B4-BE49-F238E27FC236}">
                <a16:creationId xmlns:a16="http://schemas.microsoft.com/office/drawing/2014/main" id="{032F7CC0-211E-DA46-EBD5-6BE781A735A5}"/>
              </a:ext>
            </a:extLst>
          </p:cNvPr>
          <p:cNvSpPr>
            <a:spLocks noGrp="1"/>
          </p:cNvSpPr>
          <p:nvPr>
            <p:ph type="dt" sz="half" idx="10"/>
          </p:nvPr>
        </p:nvSpPr>
        <p:spPr/>
        <p:txBody>
          <a:bodyPr/>
          <a:lstStyle/>
          <a:p>
            <a:fld id="{25770C2A-8820-4D69-AB2C-584F26528525}" type="datetime1">
              <a:t>5/15/2026</a:t>
            </a:fld>
            <a:endParaRPr lang="en-US" dirty="0"/>
          </a:p>
        </p:txBody>
      </p:sp>
      <p:sp>
        <p:nvSpPr>
          <p:cNvPr id="4" name="Footer Placeholder 3">
            <a:extLst>
              <a:ext uri="{FF2B5EF4-FFF2-40B4-BE49-F238E27FC236}">
                <a16:creationId xmlns:a16="http://schemas.microsoft.com/office/drawing/2014/main" id="{F042E9DC-B823-40F1-62F2-1D588587026F}"/>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927FFB0D-6B69-E1A5-1958-A5510EC528F1}"/>
              </a:ext>
            </a:extLst>
          </p:cNvPr>
          <p:cNvSpPr>
            <a:spLocks noGrp="1"/>
          </p:cNvSpPr>
          <p:nvPr>
            <p:ph type="sldNum" sz="quarter" idx="12"/>
          </p:nvPr>
        </p:nvSpPr>
        <p:spPr/>
        <p:txBody>
          <a:bodyPr/>
          <a:lstStyle/>
          <a:p>
            <a:fld id="{196A61CA-0502-4EE4-9724-96EA822543E5}" type="slidenum">
              <a:rPr lang="en-US" dirty="0"/>
              <a:t>35</a:t>
            </a:fld>
            <a:endParaRPr lang="en-US" dirty="0"/>
          </a:p>
        </p:txBody>
      </p:sp>
      <p:pic>
        <p:nvPicPr>
          <p:cNvPr id="6" name="Picture 5" descr="US States by Electricity Prices, Picture">
            <a:extLst>
              <a:ext uri="{FF2B5EF4-FFF2-40B4-BE49-F238E27FC236}">
                <a16:creationId xmlns:a16="http://schemas.microsoft.com/office/drawing/2014/main" id="{B47A7FDD-AECA-6493-CD10-E0AB970B1490}"/>
              </a:ext>
            </a:extLst>
          </p:cNvPr>
          <p:cNvPicPr>
            <a:picLocks noChangeAspect="1"/>
          </p:cNvPicPr>
          <p:nvPr/>
        </p:nvPicPr>
        <p:blipFill>
          <a:blip r:embed="rId2"/>
          <a:stretch>
            <a:fillRect/>
          </a:stretch>
        </p:blipFill>
        <p:spPr>
          <a:xfrm>
            <a:off x="831551" y="762181"/>
            <a:ext cx="10672671" cy="6095639"/>
          </a:xfrm>
          <a:prstGeom prst="rect">
            <a:avLst/>
          </a:prstGeom>
        </p:spPr>
      </p:pic>
    </p:spTree>
    <p:extLst>
      <p:ext uri="{BB962C8B-B14F-4D97-AF65-F5344CB8AC3E}">
        <p14:creationId xmlns:p14="http://schemas.microsoft.com/office/powerpoint/2010/main" val="668126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9D41-7316-C5FC-FC18-84735DEB2060}"/>
              </a:ext>
            </a:extLst>
          </p:cNvPr>
          <p:cNvSpPr>
            <a:spLocks noGrp="1"/>
          </p:cNvSpPr>
          <p:nvPr>
            <p:ph type="title"/>
          </p:nvPr>
        </p:nvSpPr>
        <p:spPr>
          <a:xfrm>
            <a:off x="6209" y="6433130"/>
            <a:ext cx="12387072" cy="861383"/>
          </a:xfrm>
        </p:spPr>
        <p:txBody>
          <a:bodyPr/>
          <a:lstStyle/>
          <a:p>
            <a:r>
              <a:rPr lang="en-US" sz="3000" dirty="0"/>
              <a:t>Data Center Expensive Marriage to Nuclear Power</a:t>
            </a:r>
            <a:br>
              <a:rPr lang="en-US" sz="3200" dirty="0"/>
            </a:br>
            <a:br>
              <a:rPr lang="en-US" sz="3200" dirty="0"/>
            </a:br>
            <a:r>
              <a:rPr lang="en-US" sz="2400" dirty="0"/>
              <a:t>The marriage of data centers to nuclear power is an expensive proposition. Nothing is cheap, and nothing is certain. Nothing runs all the time. </a:t>
            </a:r>
            <a:br>
              <a:rPr lang="en-US" sz="2400" dirty="0"/>
            </a:br>
            <a:br>
              <a:rPr lang="en-US" sz="2400" dirty="0"/>
            </a:br>
            <a:r>
              <a:rPr lang="en-US" sz="2400" dirty="0"/>
              <a:t>The partnership between data centers and nuclear power plants has the potential to supply a portion of the demand for data </a:t>
            </a:r>
            <a:r>
              <a:rPr lang="en-US" sz="2400" dirty="0" err="1"/>
              <a:t>centers, but</a:t>
            </a:r>
            <a:r>
              <a:rPr lang="en-US" sz="2400" dirty="0"/>
              <a:t> does nothing to address the energy needs of businesses, consumers, and farmers.   </a:t>
            </a:r>
          </a:p>
          <a:p>
            <a:endParaRPr lang="en-US" sz="2400" dirty="0"/>
          </a:p>
          <a:p>
            <a:r>
              <a:rPr lang="en-US" sz="2400" dirty="0"/>
              <a:t>When it comes to data centers and nuclear power plants hooking-up: The glass is neither half full or half-empty. It’s expensive and opaque.</a:t>
            </a:r>
          </a:p>
          <a:p>
            <a:endParaRPr lang="en-US" dirty="0"/>
          </a:p>
        </p:txBody>
      </p:sp>
      <p:sp>
        <p:nvSpPr>
          <p:cNvPr id="3" name="Date Placeholder 2">
            <a:extLst>
              <a:ext uri="{FF2B5EF4-FFF2-40B4-BE49-F238E27FC236}">
                <a16:creationId xmlns:a16="http://schemas.microsoft.com/office/drawing/2014/main" id="{B6B07F3E-7926-C4A6-5FD1-63B3193856E2}"/>
              </a:ext>
            </a:extLst>
          </p:cNvPr>
          <p:cNvSpPr>
            <a:spLocks noGrp="1"/>
          </p:cNvSpPr>
          <p:nvPr>
            <p:ph type="dt" sz="half" idx="10"/>
          </p:nvPr>
        </p:nvSpPr>
        <p:spPr/>
        <p:txBody>
          <a:bodyPr/>
          <a:lstStyle/>
          <a:p>
            <a:fld id="{E137B100-12D3-4C58-851E-03C6F0CCEBD1}" type="datetime1">
              <a:t>5/15/2026</a:t>
            </a:fld>
            <a:endParaRPr lang="en-US" dirty="0"/>
          </a:p>
        </p:txBody>
      </p:sp>
      <p:sp>
        <p:nvSpPr>
          <p:cNvPr id="4" name="Footer Placeholder 3">
            <a:extLst>
              <a:ext uri="{FF2B5EF4-FFF2-40B4-BE49-F238E27FC236}">
                <a16:creationId xmlns:a16="http://schemas.microsoft.com/office/drawing/2014/main" id="{DEBA2340-D6CE-1D87-3927-E5672051C855}"/>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1E2FCE8F-A068-675A-7F5D-74BC85BB5819}"/>
              </a:ext>
            </a:extLst>
          </p:cNvPr>
          <p:cNvSpPr>
            <a:spLocks noGrp="1"/>
          </p:cNvSpPr>
          <p:nvPr>
            <p:ph type="sldNum" sz="quarter" idx="12"/>
          </p:nvPr>
        </p:nvSpPr>
        <p:spPr/>
        <p:txBody>
          <a:bodyPr/>
          <a:lstStyle/>
          <a:p>
            <a:fld id="{196A61CA-0502-4EE4-9724-96EA822543E5}" type="slidenum">
              <a:rPr lang="en-US" dirty="0"/>
              <a:t>36</a:t>
            </a:fld>
            <a:endParaRPr lang="en-US" dirty="0"/>
          </a:p>
        </p:txBody>
      </p:sp>
    </p:spTree>
    <p:extLst>
      <p:ext uri="{BB962C8B-B14F-4D97-AF65-F5344CB8AC3E}">
        <p14:creationId xmlns:p14="http://schemas.microsoft.com/office/powerpoint/2010/main" val="1372135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5536D-1172-E37C-3ACB-886824C04599}"/>
              </a:ext>
            </a:extLst>
          </p:cNvPr>
          <p:cNvSpPr>
            <a:spLocks noGrp="1"/>
          </p:cNvSpPr>
          <p:nvPr>
            <p:ph type="title"/>
          </p:nvPr>
        </p:nvSpPr>
        <p:spPr>
          <a:xfrm>
            <a:off x="279380" y="6452"/>
            <a:ext cx="11625072" cy="904514"/>
          </a:xfrm>
        </p:spPr>
        <p:txBody>
          <a:bodyPr/>
          <a:lstStyle/>
          <a:p>
            <a:r>
              <a:rPr lang="en-US" sz="3600" dirty="0"/>
              <a:t>Data Center </a:t>
            </a:r>
            <a:r>
              <a:rPr lang="en-US" sz="3600" dirty="0" err="1"/>
              <a:t>FUture</a:t>
            </a:r>
            <a:r>
              <a:rPr lang="en-US" sz="3600" dirty="0"/>
              <a:t> Paradise or Disaster?</a:t>
            </a:r>
          </a:p>
        </p:txBody>
      </p:sp>
      <p:sp>
        <p:nvSpPr>
          <p:cNvPr id="3" name="Date Placeholder 2">
            <a:extLst>
              <a:ext uri="{FF2B5EF4-FFF2-40B4-BE49-F238E27FC236}">
                <a16:creationId xmlns:a16="http://schemas.microsoft.com/office/drawing/2014/main" id="{A5E46DC3-C355-4B96-F4CD-3B2B9C2CB21B}"/>
              </a:ext>
            </a:extLst>
          </p:cNvPr>
          <p:cNvSpPr>
            <a:spLocks noGrp="1"/>
          </p:cNvSpPr>
          <p:nvPr>
            <p:ph type="dt" sz="half" idx="10"/>
          </p:nvPr>
        </p:nvSpPr>
        <p:spPr/>
        <p:txBody>
          <a:bodyPr/>
          <a:lstStyle/>
          <a:p>
            <a:fld id="{346849A4-1EB6-4726-BCED-7592652A7D19}" type="datetime1">
              <a:t>5/15/2026</a:t>
            </a:fld>
            <a:endParaRPr lang="en-US" dirty="0"/>
          </a:p>
        </p:txBody>
      </p:sp>
      <p:sp>
        <p:nvSpPr>
          <p:cNvPr id="4" name="Footer Placeholder 3">
            <a:extLst>
              <a:ext uri="{FF2B5EF4-FFF2-40B4-BE49-F238E27FC236}">
                <a16:creationId xmlns:a16="http://schemas.microsoft.com/office/drawing/2014/main" id="{5670C972-71F2-8B16-655C-3A6A1B10415E}"/>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5F991E73-797C-37B7-E6D7-0F405BD82C1F}"/>
              </a:ext>
            </a:extLst>
          </p:cNvPr>
          <p:cNvSpPr>
            <a:spLocks noGrp="1"/>
          </p:cNvSpPr>
          <p:nvPr>
            <p:ph type="sldNum" sz="quarter" idx="12"/>
          </p:nvPr>
        </p:nvSpPr>
        <p:spPr/>
        <p:txBody>
          <a:bodyPr/>
          <a:lstStyle/>
          <a:p>
            <a:fld id="{196A61CA-0502-4EE4-9724-96EA822543E5}" type="slidenum">
              <a:rPr lang="en-US" dirty="0"/>
              <a:t>37</a:t>
            </a:fld>
            <a:endParaRPr lang="en-US" dirty="0"/>
          </a:p>
        </p:txBody>
      </p:sp>
      <p:pic>
        <p:nvPicPr>
          <p:cNvPr id="6" name="Picture 5" descr="Eco concept. City of future. Solar energy town, wind energy. Save the planet. Earth Day. Future energy stock images, royalty-free photos and pictures, Picture">
            <a:extLst>
              <a:ext uri="{FF2B5EF4-FFF2-40B4-BE49-F238E27FC236}">
                <a16:creationId xmlns:a16="http://schemas.microsoft.com/office/drawing/2014/main" id="{787BD41E-99DE-0A87-08A7-02B62A6D2C6E}"/>
              </a:ext>
            </a:extLst>
          </p:cNvPr>
          <p:cNvPicPr>
            <a:picLocks noChangeAspect="1"/>
          </p:cNvPicPr>
          <p:nvPr/>
        </p:nvPicPr>
        <p:blipFill>
          <a:blip r:embed="rId2"/>
          <a:stretch>
            <a:fillRect/>
          </a:stretch>
        </p:blipFill>
        <p:spPr>
          <a:xfrm>
            <a:off x="673401" y="1121613"/>
            <a:ext cx="10845200" cy="5736206"/>
          </a:xfrm>
          <a:prstGeom prst="rect">
            <a:avLst/>
          </a:prstGeom>
        </p:spPr>
      </p:pic>
    </p:spTree>
    <p:extLst>
      <p:ext uri="{BB962C8B-B14F-4D97-AF65-F5344CB8AC3E}">
        <p14:creationId xmlns:p14="http://schemas.microsoft.com/office/powerpoint/2010/main" val="1956756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661C5-F708-7A28-9F3C-931CE0653223}"/>
              </a:ext>
            </a:extLst>
          </p:cNvPr>
          <p:cNvSpPr>
            <a:spLocks noGrp="1"/>
          </p:cNvSpPr>
          <p:nvPr>
            <p:ph type="title"/>
          </p:nvPr>
        </p:nvSpPr>
        <p:spPr/>
        <p:txBody>
          <a:bodyPr/>
          <a:lstStyle/>
          <a:p>
            <a:endParaRPr lang="en-US"/>
          </a:p>
        </p:txBody>
      </p:sp>
      <p:sp>
        <p:nvSpPr>
          <p:cNvPr id="3" name="Date Placeholder 2">
            <a:extLst>
              <a:ext uri="{FF2B5EF4-FFF2-40B4-BE49-F238E27FC236}">
                <a16:creationId xmlns:a16="http://schemas.microsoft.com/office/drawing/2014/main" id="{C81D9330-5786-B82C-84AC-72D69B4D0104}"/>
              </a:ext>
            </a:extLst>
          </p:cNvPr>
          <p:cNvSpPr>
            <a:spLocks noGrp="1"/>
          </p:cNvSpPr>
          <p:nvPr>
            <p:ph type="dt" sz="half" idx="10"/>
          </p:nvPr>
        </p:nvSpPr>
        <p:spPr/>
        <p:txBody>
          <a:bodyPr/>
          <a:lstStyle/>
          <a:p>
            <a:fld id="{CBBBA736-7F55-4C39-8CF7-18D4AF0111F2}" type="datetime1">
              <a:t>5/15/2026</a:t>
            </a:fld>
            <a:endParaRPr lang="en-US" dirty="0"/>
          </a:p>
        </p:txBody>
      </p:sp>
      <p:sp>
        <p:nvSpPr>
          <p:cNvPr id="4" name="Footer Placeholder 3">
            <a:extLst>
              <a:ext uri="{FF2B5EF4-FFF2-40B4-BE49-F238E27FC236}">
                <a16:creationId xmlns:a16="http://schemas.microsoft.com/office/drawing/2014/main" id="{F7FCE823-612F-1134-C1BB-F477917C535C}"/>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3F075B16-E066-7F3C-1008-C68E5B772A8E}"/>
              </a:ext>
            </a:extLst>
          </p:cNvPr>
          <p:cNvSpPr>
            <a:spLocks noGrp="1"/>
          </p:cNvSpPr>
          <p:nvPr>
            <p:ph type="sldNum" sz="quarter" idx="12"/>
          </p:nvPr>
        </p:nvSpPr>
        <p:spPr/>
        <p:txBody>
          <a:bodyPr/>
          <a:lstStyle/>
          <a:p>
            <a:fld id="{196A61CA-0502-4EE4-9724-96EA822543E5}" type="slidenum">
              <a:rPr lang="en-US" dirty="0"/>
              <a:t>4</a:t>
            </a:fld>
            <a:endParaRPr lang="en-US" dirty="0"/>
          </a:p>
        </p:txBody>
      </p:sp>
      <p:pic>
        <p:nvPicPr>
          <p:cNvPr id="6" name="Picture 5" descr="Picture">
            <a:extLst>
              <a:ext uri="{FF2B5EF4-FFF2-40B4-BE49-F238E27FC236}">
                <a16:creationId xmlns:a16="http://schemas.microsoft.com/office/drawing/2014/main" id="{42CCD610-98E4-7F71-116B-9E9BFA95212C}"/>
              </a:ext>
            </a:extLst>
          </p:cNvPr>
          <p:cNvPicPr>
            <a:picLocks noChangeAspect="1"/>
          </p:cNvPicPr>
          <p:nvPr/>
        </p:nvPicPr>
        <p:blipFill>
          <a:blip r:embed="rId2"/>
          <a:stretch>
            <a:fillRect/>
          </a:stretch>
        </p:blipFill>
        <p:spPr>
          <a:xfrm>
            <a:off x="1622306" y="385852"/>
            <a:ext cx="8861125" cy="6100672"/>
          </a:xfrm>
          <a:prstGeom prst="rect">
            <a:avLst/>
          </a:prstGeom>
        </p:spPr>
      </p:pic>
    </p:spTree>
    <p:extLst>
      <p:ext uri="{BB962C8B-B14F-4D97-AF65-F5344CB8AC3E}">
        <p14:creationId xmlns:p14="http://schemas.microsoft.com/office/powerpoint/2010/main" val="1037374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66661-327D-204A-6E62-C48D128F3014}"/>
              </a:ext>
            </a:extLst>
          </p:cNvPr>
          <p:cNvSpPr>
            <a:spLocks noGrp="1"/>
          </p:cNvSpPr>
          <p:nvPr>
            <p:ph type="title"/>
          </p:nvPr>
        </p:nvSpPr>
        <p:spPr>
          <a:xfrm>
            <a:off x="322510" y="2364338"/>
            <a:ext cx="11553187" cy="861383"/>
          </a:xfrm>
        </p:spPr>
        <p:txBody>
          <a:bodyPr/>
          <a:lstStyle/>
          <a:p>
            <a:r>
              <a:rPr lang="en-US" sz="2600" dirty="0"/>
              <a:t>Pennsylvania has the second highest concentration of nuclear power plants in the nation. The </a:t>
            </a:r>
            <a:r>
              <a:rPr lang="en-US" sz="2600" dirty="0" err="1"/>
              <a:t>fleeT</a:t>
            </a:r>
            <a:r>
              <a:rPr lang="en-US" sz="2600" dirty="0"/>
              <a:t> consists of four plants and 8 generating stations which generate 32% of Pennsylvania’s power or 40,966 MW during the summer peak period.</a:t>
            </a:r>
            <a:endParaRPr lang="en-US" dirty="0"/>
          </a:p>
          <a:p>
            <a:endParaRPr lang="en-US" dirty="0"/>
          </a:p>
        </p:txBody>
      </p:sp>
      <p:sp>
        <p:nvSpPr>
          <p:cNvPr id="3" name="Date Placeholder 2">
            <a:extLst>
              <a:ext uri="{FF2B5EF4-FFF2-40B4-BE49-F238E27FC236}">
                <a16:creationId xmlns:a16="http://schemas.microsoft.com/office/drawing/2014/main" id="{D2466854-FE06-27E7-F23B-C6717779AEE5}"/>
              </a:ext>
            </a:extLst>
          </p:cNvPr>
          <p:cNvSpPr>
            <a:spLocks noGrp="1"/>
          </p:cNvSpPr>
          <p:nvPr>
            <p:ph type="dt" sz="half" idx="10"/>
          </p:nvPr>
        </p:nvSpPr>
        <p:spPr/>
        <p:txBody>
          <a:bodyPr/>
          <a:lstStyle/>
          <a:p>
            <a:fld id="{AA053EBF-3E21-44CB-818B-B2D5DBB547F0}" type="datetime1">
              <a:t>5/15/2026</a:t>
            </a:fld>
            <a:endParaRPr lang="en-US" dirty="0"/>
          </a:p>
        </p:txBody>
      </p:sp>
      <p:sp>
        <p:nvSpPr>
          <p:cNvPr id="4" name="Footer Placeholder 3">
            <a:extLst>
              <a:ext uri="{FF2B5EF4-FFF2-40B4-BE49-F238E27FC236}">
                <a16:creationId xmlns:a16="http://schemas.microsoft.com/office/drawing/2014/main" id="{3A3C631D-69E8-2282-66C9-05AD3CC1C26C}"/>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F26DDED2-6F6F-7171-33BC-3D381B11FE01}"/>
              </a:ext>
            </a:extLst>
          </p:cNvPr>
          <p:cNvSpPr>
            <a:spLocks noGrp="1"/>
          </p:cNvSpPr>
          <p:nvPr>
            <p:ph type="sldNum" sz="quarter" idx="12"/>
          </p:nvPr>
        </p:nvSpPr>
        <p:spPr/>
        <p:txBody>
          <a:bodyPr/>
          <a:lstStyle/>
          <a:p>
            <a:fld id="{196A61CA-0502-4EE4-9724-96EA822543E5}" type="slidenum">
              <a:rPr lang="en-US" dirty="0"/>
              <a:t>5</a:t>
            </a:fld>
            <a:endParaRPr lang="en-US" dirty="0"/>
          </a:p>
        </p:txBody>
      </p:sp>
      <p:pic>
        <p:nvPicPr>
          <p:cNvPr id="6" name="Picture 5" descr="A map showing Philadelphia and New Jersey with nuclear power plant locations marked. Charts and graphs show electric power generation by fuel source since the year 2000., Picture">
            <a:extLst>
              <a:ext uri="{FF2B5EF4-FFF2-40B4-BE49-F238E27FC236}">
                <a16:creationId xmlns:a16="http://schemas.microsoft.com/office/drawing/2014/main" id="{BB152C2F-2976-6E3C-DF66-FCC45A433DEC}"/>
              </a:ext>
            </a:extLst>
          </p:cNvPr>
          <p:cNvPicPr>
            <a:picLocks noChangeAspect="1"/>
          </p:cNvPicPr>
          <p:nvPr/>
        </p:nvPicPr>
        <p:blipFill>
          <a:blip r:embed="rId2"/>
          <a:stretch>
            <a:fillRect/>
          </a:stretch>
        </p:blipFill>
        <p:spPr>
          <a:xfrm>
            <a:off x="989703" y="2922467"/>
            <a:ext cx="9666255" cy="3773517"/>
          </a:xfrm>
          <a:prstGeom prst="rect">
            <a:avLst/>
          </a:prstGeom>
        </p:spPr>
      </p:pic>
    </p:spTree>
    <p:extLst>
      <p:ext uri="{BB962C8B-B14F-4D97-AF65-F5344CB8AC3E}">
        <p14:creationId xmlns:p14="http://schemas.microsoft.com/office/powerpoint/2010/main" val="3861534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43B89-B0D2-2DD0-1FCF-2B7602B6EC35}"/>
              </a:ext>
            </a:extLst>
          </p:cNvPr>
          <p:cNvSpPr>
            <a:spLocks noGrp="1"/>
          </p:cNvSpPr>
          <p:nvPr>
            <p:ph type="title"/>
          </p:nvPr>
        </p:nvSpPr>
        <p:spPr>
          <a:xfrm>
            <a:off x="135604" y="3787697"/>
            <a:ext cx="11984507" cy="4053156"/>
          </a:xfrm>
        </p:spPr>
        <p:txBody>
          <a:bodyPr/>
          <a:lstStyle/>
          <a:p>
            <a:r>
              <a:rPr lang="en-US" sz="4400" dirty="0"/>
              <a:t>Refueling</a:t>
            </a:r>
            <a:br>
              <a:rPr lang="en-US" dirty="0"/>
            </a:br>
            <a:br>
              <a:rPr lang="en-US" dirty="0"/>
            </a:br>
            <a:r>
              <a:rPr lang="en-US"/>
              <a:t>Nuclear power plants must refuel every two years from </a:t>
            </a:r>
            <a:r>
              <a:rPr lang="en-US" dirty="0"/>
              <a:t>30 to 45 days for refueling. This raises the questions of where do Amazon and Microsoft get their energy when nuclear plants are down </a:t>
            </a:r>
            <a:br>
              <a:rPr lang="en-US" dirty="0"/>
            </a:br>
            <a:br>
              <a:rPr lang="en-US" dirty="0"/>
            </a:br>
            <a:br>
              <a:rPr lang="en-US" dirty="0"/>
            </a:br>
            <a:r>
              <a:rPr lang="en-US" dirty="0"/>
              <a:t>Nuclear power plants get replacement energy during refueling—which usually occurs every 18 to 24 months—primarily from natural gas, coal, and sometimes increased output from other nuclear units.</a:t>
            </a:r>
          </a:p>
          <a:p>
            <a:endParaRPr lang="en-US" dirty="0"/>
          </a:p>
          <a:p>
            <a:endParaRPr lang="en-US" dirty="0"/>
          </a:p>
        </p:txBody>
      </p:sp>
      <p:sp>
        <p:nvSpPr>
          <p:cNvPr id="3" name="Date Placeholder 2">
            <a:extLst>
              <a:ext uri="{FF2B5EF4-FFF2-40B4-BE49-F238E27FC236}">
                <a16:creationId xmlns:a16="http://schemas.microsoft.com/office/drawing/2014/main" id="{0AD8FA11-B7FA-6F25-8130-E0D3B3DBA499}"/>
              </a:ext>
            </a:extLst>
          </p:cNvPr>
          <p:cNvSpPr>
            <a:spLocks noGrp="1"/>
          </p:cNvSpPr>
          <p:nvPr>
            <p:ph type="dt" sz="half" idx="10"/>
          </p:nvPr>
        </p:nvSpPr>
        <p:spPr/>
        <p:txBody>
          <a:bodyPr/>
          <a:lstStyle/>
          <a:p>
            <a:fld id="{A6A06A46-8B8F-4E38-98D3-9BA153241614}" type="datetime1">
              <a:t>5/15/2026</a:t>
            </a:fld>
            <a:endParaRPr lang="en-US" dirty="0"/>
          </a:p>
        </p:txBody>
      </p:sp>
      <p:sp>
        <p:nvSpPr>
          <p:cNvPr id="4" name="Footer Placeholder 3">
            <a:extLst>
              <a:ext uri="{FF2B5EF4-FFF2-40B4-BE49-F238E27FC236}">
                <a16:creationId xmlns:a16="http://schemas.microsoft.com/office/drawing/2014/main" id="{A81C2389-B385-3D3D-C96F-343E492622F3}"/>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83008004-055C-04FA-BCC0-D274E57C8455}"/>
              </a:ext>
            </a:extLst>
          </p:cNvPr>
          <p:cNvSpPr>
            <a:spLocks noGrp="1"/>
          </p:cNvSpPr>
          <p:nvPr>
            <p:ph type="sldNum" sz="quarter" idx="12"/>
          </p:nvPr>
        </p:nvSpPr>
        <p:spPr/>
        <p:txBody>
          <a:bodyPr/>
          <a:lstStyle/>
          <a:p>
            <a:fld id="{196A61CA-0502-4EE4-9724-96EA822543E5}" type="slidenum">
              <a:rPr lang="en-US" dirty="0"/>
              <a:t>6</a:t>
            </a:fld>
            <a:endParaRPr lang="en-US" dirty="0"/>
          </a:p>
        </p:txBody>
      </p:sp>
    </p:spTree>
    <p:extLst>
      <p:ext uri="{BB962C8B-B14F-4D97-AF65-F5344CB8AC3E}">
        <p14:creationId xmlns:p14="http://schemas.microsoft.com/office/powerpoint/2010/main" val="1555771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7AFF8-64BE-B5C0-4F38-84FD52F445F9}"/>
              </a:ext>
            </a:extLst>
          </p:cNvPr>
          <p:cNvSpPr>
            <a:spLocks noGrp="1"/>
          </p:cNvSpPr>
          <p:nvPr>
            <p:ph type="title"/>
          </p:nvPr>
        </p:nvSpPr>
        <p:spPr/>
        <p:txBody>
          <a:bodyPr/>
          <a:lstStyle/>
          <a:p>
            <a:endParaRPr lang="en-US"/>
          </a:p>
        </p:txBody>
      </p:sp>
      <p:sp>
        <p:nvSpPr>
          <p:cNvPr id="3" name="Date Placeholder 2">
            <a:extLst>
              <a:ext uri="{FF2B5EF4-FFF2-40B4-BE49-F238E27FC236}">
                <a16:creationId xmlns:a16="http://schemas.microsoft.com/office/drawing/2014/main" id="{EC2DFB4D-E7F3-43C0-295C-DDA37F4A9C38}"/>
              </a:ext>
            </a:extLst>
          </p:cNvPr>
          <p:cNvSpPr>
            <a:spLocks noGrp="1"/>
          </p:cNvSpPr>
          <p:nvPr>
            <p:ph type="dt" sz="half" idx="10"/>
          </p:nvPr>
        </p:nvSpPr>
        <p:spPr/>
        <p:txBody>
          <a:bodyPr/>
          <a:lstStyle/>
          <a:p>
            <a:fld id="{E87B3F53-EBDE-4EA3-BE3E-BD6DBF912F3D}" type="datetime1">
              <a:t>5/15/2026</a:t>
            </a:fld>
            <a:endParaRPr lang="en-US" dirty="0"/>
          </a:p>
        </p:txBody>
      </p:sp>
      <p:sp>
        <p:nvSpPr>
          <p:cNvPr id="4" name="Footer Placeholder 3">
            <a:extLst>
              <a:ext uri="{FF2B5EF4-FFF2-40B4-BE49-F238E27FC236}">
                <a16:creationId xmlns:a16="http://schemas.microsoft.com/office/drawing/2014/main" id="{6A9E2384-8CEB-7F89-BD6F-C1990529CF21}"/>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B98061C2-DCC1-C6E7-98F2-418C7427C032}"/>
              </a:ext>
            </a:extLst>
          </p:cNvPr>
          <p:cNvSpPr>
            <a:spLocks noGrp="1"/>
          </p:cNvSpPr>
          <p:nvPr>
            <p:ph type="sldNum" sz="quarter" idx="12"/>
          </p:nvPr>
        </p:nvSpPr>
        <p:spPr/>
        <p:txBody>
          <a:bodyPr/>
          <a:lstStyle/>
          <a:p>
            <a:fld id="{196A61CA-0502-4EE4-9724-96EA822543E5}" type="slidenum">
              <a:rPr lang="en-US" dirty="0"/>
              <a:t>7</a:t>
            </a:fld>
            <a:endParaRPr lang="en-US" dirty="0"/>
          </a:p>
        </p:txBody>
      </p:sp>
      <p:pic>
        <p:nvPicPr>
          <p:cNvPr id="6" name="Picture 5" descr="A factory with smoke coming out of it&#10;&#10;AI-generated content may be incorrect.">
            <a:extLst>
              <a:ext uri="{FF2B5EF4-FFF2-40B4-BE49-F238E27FC236}">
                <a16:creationId xmlns:a16="http://schemas.microsoft.com/office/drawing/2014/main" id="{FEB282F3-D76C-2276-3108-BCC6BA8AB68A}"/>
              </a:ext>
            </a:extLst>
          </p:cNvPr>
          <p:cNvPicPr>
            <a:picLocks noChangeAspect="1"/>
          </p:cNvPicPr>
          <p:nvPr/>
        </p:nvPicPr>
        <p:blipFill>
          <a:blip r:embed="rId2"/>
          <a:stretch>
            <a:fillRect/>
          </a:stretch>
        </p:blipFill>
        <p:spPr>
          <a:xfrm>
            <a:off x="1531189" y="12221"/>
            <a:ext cx="9028979" cy="6862311"/>
          </a:xfrm>
          <a:prstGeom prst="rect">
            <a:avLst/>
          </a:prstGeom>
        </p:spPr>
      </p:pic>
    </p:spTree>
    <p:extLst>
      <p:ext uri="{BB962C8B-B14F-4D97-AF65-F5344CB8AC3E}">
        <p14:creationId xmlns:p14="http://schemas.microsoft.com/office/powerpoint/2010/main" val="3946856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D7BF0-CCD7-9FB4-4D88-ACEEBD929583}"/>
              </a:ext>
            </a:extLst>
          </p:cNvPr>
          <p:cNvSpPr>
            <a:spLocks noGrp="1"/>
          </p:cNvSpPr>
          <p:nvPr>
            <p:ph type="title"/>
          </p:nvPr>
        </p:nvSpPr>
        <p:spPr>
          <a:xfrm>
            <a:off x="265000" y="6620036"/>
            <a:ext cx="6377337" cy="861383"/>
          </a:xfrm>
        </p:spPr>
        <p:txBody>
          <a:bodyPr/>
          <a:lstStyle/>
          <a:p>
            <a:r>
              <a:rPr lang="en-US" sz="3600"/>
              <a:t>Peach Bottom</a:t>
            </a:r>
            <a:br>
              <a:rPr lang="en-US" sz="2000" dirty="0"/>
            </a:br>
            <a:br>
              <a:rPr lang="en-US" sz="2000" dirty="0"/>
            </a:br>
            <a:r>
              <a:rPr lang="en-US" sz="2000"/>
              <a:t>The Peach Bottom Atomic Power Station is the only nuclear plant on the Susquehanna River not married to a data center. Peach Bottom is owned by Constellation Energy and Public Service Enterprise Group. Both entities own 50% of Peach Bottom and Constellation is the site operator.</a:t>
            </a:r>
            <a:endParaRPr lang="en-US" sz="2000" dirty="0"/>
          </a:p>
          <a:p>
            <a:endParaRPr lang="en-US" sz="2000" dirty="0"/>
          </a:p>
          <a:p>
            <a:r>
              <a:rPr lang="en-US" sz="2000" dirty="0"/>
              <a:t>The plant can withdraw over 1.5 million </a:t>
            </a:r>
            <a:r>
              <a:rPr lang="en-US" sz="2000" dirty="0" err="1"/>
              <a:t>gpM</a:t>
            </a:r>
            <a:r>
              <a:rPr lang="en-US" sz="2000" dirty="0"/>
              <a:t>, or approximately 2.16 billion gallons per day, for its condenser cooling system.</a:t>
            </a:r>
          </a:p>
          <a:p>
            <a:endParaRPr lang="en-US" dirty="0"/>
          </a:p>
        </p:txBody>
      </p:sp>
      <p:sp>
        <p:nvSpPr>
          <p:cNvPr id="3" name="Date Placeholder 2">
            <a:extLst>
              <a:ext uri="{FF2B5EF4-FFF2-40B4-BE49-F238E27FC236}">
                <a16:creationId xmlns:a16="http://schemas.microsoft.com/office/drawing/2014/main" id="{C112594F-77CA-B3CD-C5B8-B4CD433AEF00}"/>
              </a:ext>
            </a:extLst>
          </p:cNvPr>
          <p:cNvSpPr>
            <a:spLocks noGrp="1"/>
          </p:cNvSpPr>
          <p:nvPr>
            <p:ph type="dt" sz="half" idx="10"/>
          </p:nvPr>
        </p:nvSpPr>
        <p:spPr/>
        <p:txBody>
          <a:bodyPr/>
          <a:lstStyle/>
          <a:p>
            <a:fld id="{AA5E2404-88FD-43B7-9C35-F61D39599F0E}" type="datetime1">
              <a:t>5/15/2026</a:t>
            </a:fld>
            <a:endParaRPr lang="en-US" dirty="0"/>
          </a:p>
        </p:txBody>
      </p:sp>
      <p:sp>
        <p:nvSpPr>
          <p:cNvPr id="4" name="Footer Placeholder 3">
            <a:extLst>
              <a:ext uri="{FF2B5EF4-FFF2-40B4-BE49-F238E27FC236}">
                <a16:creationId xmlns:a16="http://schemas.microsoft.com/office/drawing/2014/main" id="{1F52FFD3-4FCF-6874-1814-AA126FAB3F88}"/>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199EC998-3D5A-D88A-3DC6-E084301D3D91}"/>
              </a:ext>
            </a:extLst>
          </p:cNvPr>
          <p:cNvSpPr>
            <a:spLocks noGrp="1"/>
          </p:cNvSpPr>
          <p:nvPr>
            <p:ph type="sldNum" sz="quarter" idx="12"/>
          </p:nvPr>
        </p:nvSpPr>
        <p:spPr/>
        <p:txBody>
          <a:bodyPr/>
          <a:lstStyle/>
          <a:p>
            <a:fld id="{196A61CA-0502-4EE4-9724-96EA822543E5}" type="slidenum">
              <a:rPr lang="en-US" dirty="0"/>
              <a:t>8</a:t>
            </a:fld>
            <a:endParaRPr lang="en-US" dirty="0"/>
          </a:p>
        </p:txBody>
      </p:sp>
      <p:pic>
        <p:nvPicPr>
          <p:cNvPr id="6" name="Picture 5" descr="28 Peach Bottom Atomic Power Station Stock Photos, High-Res Pictures, and  Images - Getty Images, Picture">
            <a:extLst>
              <a:ext uri="{FF2B5EF4-FFF2-40B4-BE49-F238E27FC236}">
                <a16:creationId xmlns:a16="http://schemas.microsoft.com/office/drawing/2014/main" id="{C85FC309-8C5B-92AA-3FEF-2E642DD042B1}"/>
              </a:ext>
            </a:extLst>
          </p:cNvPr>
          <p:cNvPicPr>
            <a:picLocks noChangeAspect="1"/>
          </p:cNvPicPr>
          <p:nvPr/>
        </p:nvPicPr>
        <p:blipFill>
          <a:blip r:embed="rId2"/>
          <a:stretch>
            <a:fillRect/>
          </a:stretch>
        </p:blipFill>
        <p:spPr>
          <a:xfrm>
            <a:off x="6654381" y="689216"/>
            <a:ext cx="5482447" cy="5939645"/>
          </a:xfrm>
          <a:prstGeom prst="rect">
            <a:avLst/>
          </a:prstGeom>
        </p:spPr>
      </p:pic>
    </p:spTree>
    <p:extLst>
      <p:ext uri="{BB962C8B-B14F-4D97-AF65-F5344CB8AC3E}">
        <p14:creationId xmlns:p14="http://schemas.microsoft.com/office/powerpoint/2010/main" val="1987228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61245-B042-602C-2508-8F73FAB64AE2}"/>
              </a:ext>
            </a:extLst>
          </p:cNvPr>
          <p:cNvSpPr>
            <a:spLocks noGrp="1"/>
          </p:cNvSpPr>
          <p:nvPr>
            <p:ph type="title"/>
          </p:nvPr>
        </p:nvSpPr>
        <p:spPr>
          <a:xfrm>
            <a:off x="322510" y="4981017"/>
            <a:ext cx="11869489" cy="861383"/>
          </a:xfrm>
        </p:spPr>
        <p:txBody>
          <a:bodyPr/>
          <a:lstStyle/>
          <a:p>
            <a:r>
              <a:rPr lang="en-US" sz="4400"/>
              <a:t>Susquehanna Steam Station</a:t>
            </a:r>
            <a:br>
              <a:rPr lang="en-US" sz="4400" dirty="0"/>
            </a:br>
            <a:br>
              <a:rPr lang="en-US" sz="2400" dirty="0"/>
            </a:br>
            <a:r>
              <a:rPr lang="en-US" sz="2400"/>
              <a:t>The Susquehanna Steam Electric Station (“SSES”) is located in Luzerne County; </a:t>
            </a:r>
            <a:r>
              <a:rPr lang="en-US" sz="2400" err="1"/>
              <a:t>and,</a:t>
            </a:r>
            <a:r>
              <a:rPr lang="en-US" sz="2400" dirty="0"/>
              <a:t> the total cost in 2007 dollars was $7.983 billion. The area includes </a:t>
            </a:r>
            <a:r>
              <a:rPr lang="en-US" sz="2400"/>
              <a:t>the anthracite coal region. PPL operated the plant until </a:t>
            </a:r>
            <a:r>
              <a:rPr lang="en-US" sz="2400" err="1"/>
              <a:t>June,</a:t>
            </a:r>
            <a:r>
              <a:rPr lang="en-US" sz="2400"/>
              <a:t> 2015 when Talen Energy was spun off from PPL's competitive supply business. Talen entered bankruptcy in </a:t>
            </a:r>
            <a:r>
              <a:rPr lang="en-US" sz="2400" err="1"/>
              <a:t>2022, and</a:t>
            </a:r>
            <a:r>
              <a:rPr lang="en-US" sz="2400" dirty="0"/>
              <a:t> emerged from it in 2024.  </a:t>
            </a:r>
          </a:p>
          <a:p>
            <a:endParaRPr lang="en-US" sz="2400" dirty="0"/>
          </a:p>
          <a:p>
            <a:endParaRPr lang="en-US" dirty="0"/>
          </a:p>
        </p:txBody>
      </p:sp>
      <p:sp>
        <p:nvSpPr>
          <p:cNvPr id="3" name="Date Placeholder 2">
            <a:extLst>
              <a:ext uri="{FF2B5EF4-FFF2-40B4-BE49-F238E27FC236}">
                <a16:creationId xmlns:a16="http://schemas.microsoft.com/office/drawing/2014/main" id="{7DD26217-4E8F-25DD-A94C-9C5BBDD4AE41}"/>
              </a:ext>
            </a:extLst>
          </p:cNvPr>
          <p:cNvSpPr>
            <a:spLocks noGrp="1"/>
          </p:cNvSpPr>
          <p:nvPr>
            <p:ph type="dt" sz="half" idx="10"/>
          </p:nvPr>
        </p:nvSpPr>
        <p:spPr/>
        <p:txBody>
          <a:bodyPr/>
          <a:lstStyle/>
          <a:p>
            <a:fld id="{E109D84E-9E30-4E45-BE13-B93FF1FB5BC1}" type="datetime1">
              <a:t>5/15/2026</a:t>
            </a:fld>
            <a:endParaRPr lang="en-US" dirty="0"/>
          </a:p>
        </p:txBody>
      </p:sp>
      <p:sp>
        <p:nvSpPr>
          <p:cNvPr id="4" name="Footer Placeholder 3">
            <a:extLst>
              <a:ext uri="{FF2B5EF4-FFF2-40B4-BE49-F238E27FC236}">
                <a16:creationId xmlns:a16="http://schemas.microsoft.com/office/drawing/2014/main" id="{69D9ADDA-C4C4-BF85-A47E-8864C5B4E22B}"/>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3842044D-C42E-76A6-6006-5E1ED5203FE9}"/>
              </a:ext>
            </a:extLst>
          </p:cNvPr>
          <p:cNvSpPr>
            <a:spLocks noGrp="1"/>
          </p:cNvSpPr>
          <p:nvPr>
            <p:ph type="sldNum" sz="quarter" idx="12"/>
          </p:nvPr>
        </p:nvSpPr>
        <p:spPr/>
        <p:txBody>
          <a:bodyPr/>
          <a:lstStyle/>
          <a:p>
            <a:fld id="{196A61CA-0502-4EE4-9724-96EA822543E5}" type="slidenum">
              <a:rPr lang="en-US" dirty="0"/>
              <a:t>9</a:t>
            </a:fld>
            <a:endParaRPr lang="en-US" dirty="0"/>
          </a:p>
        </p:txBody>
      </p:sp>
    </p:spTree>
    <p:extLst>
      <p:ext uri="{BB962C8B-B14F-4D97-AF65-F5344CB8AC3E}">
        <p14:creationId xmlns:p14="http://schemas.microsoft.com/office/powerpoint/2010/main" val="943672093"/>
      </p:ext>
    </p:extLst>
  </p:cSld>
  <p:clrMapOvr>
    <a:masterClrMapping/>
  </p:clrMapOvr>
</p:sld>
</file>

<file path=ppt/theme/theme1.xml><?xml version="1.0" encoding="utf-8"?>
<a:theme xmlns:a="http://schemas.openxmlformats.org/drawingml/2006/main" name="PortalVTI">
  <a:themeElements>
    <a:clrScheme name="PortalVTI">
      <a:dk1>
        <a:sysClr val="windowText" lastClr="000000"/>
      </a:dk1>
      <a:lt1>
        <a:sysClr val="window" lastClr="FFFFFF"/>
      </a:lt1>
      <a:dk2>
        <a:srgbClr val="051618"/>
      </a:dk2>
      <a:lt2>
        <a:srgbClr val="E8E8DF"/>
      </a:lt2>
      <a:accent1>
        <a:srgbClr val="2D714C"/>
      </a:accent1>
      <a:accent2>
        <a:srgbClr val="1F7985"/>
      </a:accent2>
      <a:accent3>
        <a:srgbClr val="0D6756"/>
      </a:accent3>
      <a:accent4>
        <a:srgbClr val="40945E"/>
      </a:accent4>
      <a:accent5>
        <a:srgbClr val="389896"/>
      </a:accent5>
      <a:accent6>
        <a:srgbClr val="64924A"/>
      </a:accent6>
      <a:hlink>
        <a:srgbClr val="1F855C"/>
      </a:hlink>
      <a:folHlink>
        <a:srgbClr val="227390"/>
      </a:folHlink>
    </a:clrScheme>
    <a:fontScheme name="PortalVTI">
      <a:majorFont>
        <a:latin typeface="Trade Gothic Next Cond"/>
        <a:ea typeface=""/>
        <a:cs typeface=""/>
      </a:majorFont>
      <a:minorFont>
        <a:latin typeface="Trade Gothic Next Light"/>
        <a:ea typeface=""/>
        <a:cs typeface=""/>
      </a:minorFont>
    </a:fontScheme>
    <a:fmtScheme name="Portal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rtalVTI" id="{E3A4BB4D-5227-4A6D-99D3-DBAB0FE4C68F}" vid="{BE515EFD-5A7A-4BFE-BE06-A21DB8499CD2}"/>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PortalVTI</vt:lpstr>
      <vt:lpstr>Data Centers and Nuclear Power on the Susquehanna River: More Questions than Answers.</vt:lpstr>
      <vt:lpstr> Unanswered Data Center Issues  Data centers – unlike residential and business customers — require a consistent and steady supply of electricity 24 hours a day, seven days a week.   There are a number of issues that have not been addressed or fully flushed out; and, there are also several questions of paramount importance relating to AI and nuclear power.  </vt:lpstr>
      <vt:lpstr>What is the priority: Computers or humans?  Do the needs of Big Tech outweigh public benefit?   Will the data center be co-located or in-front of the meter?   At what point — if any – does the public have an opportunity to be part of the process and establish priorities?     How will the consumption of a large quantity of water for data centers and nuclear plants which operate 24/7 impact water supplies for farms, families, and small businesses?  </vt:lpstr>
      <vt:lpstr>PowerPoint Presentation</vt:lpstr>
      <vt:lpstr>Pennsylvania has the second highest concentration of nuclear power plants in the nation. The fleeT consists of four plants and 8 generating stations which generate 32% of Pennsylvania’s power or 40,966 MW during the summer peak period. </vt:lpstr>
      <vt:lpstr>Refueling  Nuclear power plants must refuel every two years from 30 to 45 days for refueling. This raises the questions of where do Amazon and Microsoft get their energy when nuclear plants are down    Nuclear power plants get replacement energy during refueling—which usually occurs every 18 to 24 months—primarily from natural gas, coal, and sometimes increased output from other nuclear units.  </vt:lpstr>
      <vt:lpstr>PowerPoint Presentation</vt:lpstr>
      <vt:lpstr>Peach Bottom  The Peach Bottom Atomic Power Station is the only nuclear plant on the Susquehanna River not married to a data center. Peach Bottom is owned by Constellation Energy and Public Service Enterprise Group. Both entities own 50% of Peach Bottom and Constellation is the site operator.  The plant can withdraw over 1.5 million gpM, or approximately 2.16 billion gallons per day, for its condenser cooling system. </vt:lpstr>
      <vt:lpstr>Susquehanna Steam Station  The Susquehanna Steam Electric Station (“SSES”) is located in Luzerne County; and, the total cost in 2007 dollars was $7.983 billion. The area includes the anthracite coal region. PPL operated the plant until June, 2015 when Talen Energy was spun off from PPL's competitive supply business. Talen entered bankruptcy in 2022, and emerged from it in 2024.    </vt:lpstr>
      <vt:lpstr>Ownership and Consumption  Talen Energy owns 90% of Susquehanna Electric Steam Station and is the site operator. The Allegheny Cooperative owns the remaining 10% of the nuclear station. The SSES has a capacity of 2,476 megawatts.  One half of SSES’s electricity will be consumed by Amazon in 2032. </vt:lpstr>
      <vt:lpstr>Three Mile Island Unit-1 (“TMI-1”) is an 835 MW pressurized water reactor designed by Babcock and Wilcox. The initial construction cost for TMI-1 was $400 million or $2.55 billion in 2018 dollars. TMI-1 wants permission to use 73 million gallons of water a day.    Microsoft reportedly entered into an agreement where they would buy all the electricity the 835-megawatt TMI Unit-1 would generate over 20 years. That energy is for one client with locations in the Midwest and Virginia. This plant will not create additional baseload. </vt:lpstr>
      <vt:lpstr>Three Mile Radioactive Vacation </vt:lpstr>
      <vt:lpstr>How to Meet the INcrease in Power Demand?   The growth in power demand driven by the rise of artificial intelligence and cloud computing is currently being met by dispatchable fuel, i.e., coal, gas, and nuclear power. Pennsylvania is resource rich. Energy and water capacity exceed demand, but are Also Exported. Pennsylvania is expected to ramp up capacity to shoulder the energy and water needs of data centers.   </vt:lpstr>
      <vt:lpstr> The Marcellus Shale boom led people to believe gas was the answer. Pennsylvania produces a significant amount of natural gas, ranking second in the nation after Texas, and in 2023 Pennsylvania's natural production reached almost 7.6 trillion cubic feet. In 2024 Pennsylvania exported an estimated 87 million megawatt-hours of electricity; thus, this makes the Commonwealth the largest net exporter of electricity in the nation. </vt:lpstr>
      <vt:lpstr>KIll, Baby, Kill!</vt:lpstr>
      <vt:lpstr>Fracking Sites   There are four fracking facilities on the Susquehanna River using dry cooling technology</vt:lpstr>
      <vt:lpstr>King Coal Is Dead! Long Live the King!    More extensions for retiring coal plants and expansions for operating mines are being planned. A 1,400-acre expansion to a 2,800-acre underground coal mine beneath the Pennsylvania Turnpike in Westmoreland County has been approved.   </vt:lpstr>
      <vt:lpstr>Brunner Island  Three Mile Island’s neighbor, Brunner Island, has three units with dual fuel switching capabilities allowing it to operate using coal or natural gas. The plant opened in 1961, and the combined capacity of the three units is 1,546 megawatts. Brunner Island is twice the size of TMI-1, and is set to cease burning coal by the end of 2028. The plant withdraws from the Susquehanna and later discharges up to 795 million gallons of once-through condenser cooling water each day. (Lower Susquehanna Riverkeeper.)</vt:lpstr>
      <vt:lpstr>Breaker Boys</vt:lpstr>
      <vt:lpstr>Three Mile Island’s Neighbor   What if a data center and Brunner Island cut a deal? It is unlikely PJM would oppose a coal and gas-powered data center. </vt:lpstr>
      <vt:lpstr>Data centers are not incentivized to conserve energy or invest in energy efficiency programs. They cannot participate in load shifting or rolling brown outs because they needed to be open 24/7.    Dry Cooling: Key Incentives &amp; Benefits  Faster Permitting. Flexible Siting. Reduced Fees. Permitting Exemptions.  </vt:lpstr>
      <vt:lpstr>Water: Too Cheap to Meter?       Data centers married to nuclear plants are a water consumption juggernaut. The average data center uses one million to five million gallons of water per day, equivalent to the daily water use of a town with a population of 10,000 to 50,000 residents, according to a study by Frederick County, Maryland.   </vt:lpstr>
      <vt:lpstr>Prime Example of Surging Demand  A prime example of the scale of water consumption is the Susquehanna Steam Electric Station (“SSES”) located in Luzerne County. When Susquehanna Steam Electric Station came on-line in 1983, its original application for water consumption was 40 million gallons per day (“mgd”). Since then, uprates and demand have impacted water use. Talon Energy Received permission for renewal of surface water withdrawal of up to 76.000 mgd from the Susquehanna River, consumptive use of up to 53.000 mgd.  </vt:lpstr>
      <vt:lpstr>Dry Cooling Benefits  The SRBC issued a policy statement in the summer of 2024 in support of dry cooling. This strategy uses air rather than water to remove heat from a system. Dry cooling has the additional advantages of minimizing water consumption, and eliminates many of the adverse environmental problems associated with a conventional wet cooling system. Dry cooling has been adopted by four fracking facilities on the Susquehanna River.</vt:lpstr>
      <vt:lpstr>Nei Dry cooling Stance  The Nuclear Energy Institute opposed the adoption of the dry cooling proposal arguing it was less efficient and more expensive.    TMI-Alert testified in support of dry cooling as an alternative to large consumptive and surface water use at nuclear plants. TMIA stated this was a more environmentally friendly option, and allowed for small businesses, farming and public health.             </vt:lpstr>
      <vt:lpstr>TMI-1 Test Case  The first major test of this policy is the restart Three Mile Island Unit-1. The broader question is when will there be a public policy discussion on water allocation and water equity?  </vt:lpstr>
      <vt:lpstr>Data Centers and FERC   Amazon Web Services (“AWS”) acquired a data center campus from Talen Energy that is co-located with the Susquehanna nuclear power plant in Pennsylvania. The data center is situated on the same property as the power plant, and is designed to be directly powered by the nuclear plant's output. However, the co-location arrangement has faced some challenges and is currently in dispute with PJM Interconnection,  a regional grid operator.    </vt:lpstr>
      <vt:lpstr>Reliability and Costs   Members of the Federal Energy Regulatory Commission have voiced concern about how the Amazon data center, which diverts electricity from the broader grid, might affect power reliability and costs for the general public. Regardless, Amazon has a one-time option to cap its commitment at 480 MW. Talen has reached an Agreement to Sell 1.920 MGW Amazon by 2032. </vt:lpstr>
      <vt:lpstr>Conclusion  The growth rate for electricity demand is likely to increase, and largely driven by data centers. However, access to water resources will impact siting, and the hyper scale centers – like Amazon - are going to require more land than earlier data centers.   Pennsylvania has approximately 77 data centers operated by 43 operators across 12 markets.    </vt:lpstr>
      <vt:lpstr>Amazon's Data Center    Encourage dry cooling for additional water consumption requests.  Monitor and provide records of water temperature at the point of discharge.  Provide renewable energy as backup power when the SSES is shut down for refueling.  Implement Amazon’s “water replenishment” by monitoring and protecting wetlands,and by establishing conservation easements in sensitive areas.  </vt:lpstr>
      <vt:lpstr>Data Center Expansion  There are waves of data centers on the horizon, and they will need a lot of power and water. What if data centers don’t expand at the rate predicted? What if retirements are delayed, and don’t outpace the construction of new resources?   The role of dispatchable fuel sources, (coal, gas, and nuclear) especially natural gas, will play a large role. Natural gas currently accounts for 26 percent of the electricity consumed by data centers, with nuclear energy holding a 15 percent share.  </vt:lpstr>
      <vt:lpstr>Distribution and Resiliency  Distribution and resiliency for the generation of AI will require more resilient transmission capacity. Data centers connect at much higher transmission voltages, and they require heavier duty wires than typical electric users </vt:lpstr>
      <vt:lpstr>Questions for Data Center Development  Data centers and nuclear plants are not isolated from macro- economics. Dispatchable energy and renewable energy schedules will have to compete and contend with commodity prices, tariffs, and supply chain delays.   What about the consumer? What are the opportunity costs?  Should exclusive contracts between data centers and nuclear power plants be prioritized over public service?      </vt:lpstr>
      <vt:lpstr>Difficult Problems for Data Center Development  New projects and new rules will alter the balance of power.  Nothing runs 24/7/365. A diverse range of energy and fuel sources will be necessary to meet demand. There is no cure all. The old way of doing business has to be supplanted by better coordination and oversight, clear and consistent standards and regulations, and equal opportunities to access the grid for all energy sources.  </vt:lpstr>
      <vt:lpstr>Electricity Prices</vt:lpstr>
      <vt:lpstr>Data Center Expensive Marriage to Nuclear Power  The marriage of data centers to nuclear power is an expensive proposition. Nothing is cheap, and nothing is certain. Nothing runs all the time.   The partnership between data centers and nuclear power plants has the potential to supply a portion of the demand for data centers, but does nothing to address the energy needs of businesses, consumers, and farmers.     When it comes to data centers and nuclear power plants hooking-up: The glass is neither half full or half-empty. It’s expensive and opaque. </vt:lpstr>
      <vt:lpstr>Data Center FUture Paradise or Disaster?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lastModifiedBy>
  <cp:revision>608</cp:revision>
  <dcterms:created xsi:type="dcterms:W3CDTF">2013-07-15T20:26:40Z</dcterms:created>
  <dcterms:modified xsi:type="dcterms:W3CDTF">2026-05-15T20:20:39Z</dcterms:modified>
</cp:coreProperties>
</file>