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97C35-84C8-486B-9E68-2052CFB7F749}" v="40" dt="2026-05-15T13:01:07.279"/>
    <p1510:client id="{91264EEE-0747-1E81-649A-3607C0FDE907}" v="898" dt="2026-05-14T18:27:37.4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4406-9FC5-ACFE-893D-D4EADEB1A89D}"/>
              </a:ext>
            </a:extLst>
          </p:cNvPr>
          <p:cNvSpPr>
            <a:spLocks noGrp="1"/>
          </p:cNvSpPr>
          <p:nvPr>
            <p:ph type="ctrTitle"/>
          </p:nvPr>
        </p:nvSpPr>
        <p:spPr>
          <a:xfrm>
            <a:off x="308388" y="745440"/>
            <a:ext cx="8132227" cy="3559859"/>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BC0AF19C-C14B-F137-2DE9-1992459045F5}"/>
              </a:ext>
            </a:extLst>
          </p:cNvPr>
          <p:cNvSpPr>
            <a:spLocks noGrp="1"/>
          </p:cNvSpPr>
          <p:nvPr>
            <p:ph type="subTitle" idx="1"/>
          </p:nvPr>
        </p:nvSpPr>
        <p:spPr>
          <a:xfrm>
            <a:off x="317308" y="4669316"/>
            <a:ext cx="8132227" cy="13504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AC6A999-B8D4-1774-9F1B-9F9FE1B3BFA6}"/>
              </a:ext>
            </a:extLst>
          </p:cNvPr>
          <p:cNvSpPr>
            <a:spLocks noGrp="1"/>
          </p:cNvSpPr>
          <p:nvPr>
            <p:ph type="dt" sz="half" idx="10"/>
          </p:nvPr>
        </p:nvSpPr>
        <p:spPr/>
        <p:txBody>
          <a:bodyPr/>
          <a:lstStyle/>
          <a:p>
            <a:fld id="{F2EE3B7B-C7B5-42CF-90CF-67B3D21B2314}" type="datetimeFigureOut">
              <a:rPr lang="en-US" dirty="0"/>
              <a:t>5/15/2026</a:t>
            </a:fld>
            <a:endParaRPr lang="en-US" dirty="0"/>
          </a:p>
        </p:txBody>
      </p:sp>
      <p:sp>
        <p:nvSpPr>
          <p:cNvPr id="5" name="Footer Placeholder 4">
            <a:extLst>
              <a:ext uri="{FF2B5EF4-FFF2-40B4-BE49-F238E27FC236}">
                <a16:creationId xmlns:a16="http://schemas.microsoft.com/office/drawing/2014/main" id="{61165D5D-2AE2-6F91-D1EB-6DD8FC3CE64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F0029E4-3A4E-970A-17A8-1E17D37D1F2B}"/>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85176572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DEBC-9F49-FA9D-D13C-DB380A6281E2}"/>
              </a:ext>
            </a:extLst>
          </p:cNvPr>
          <p:cNvSpPr>
            <a:spLocks noGrp="1"/>
          </p:cNvSpPr>
          <p:nvPr>
            <p:ph type="title"/>
          </p:nvPr>
        </p:nvSpPr>
        <p:spPr>
          <a:xfrm>
            <a:off x="308387" y="757451"/>
            <a:ext cx="10875953" cy="1214650"/>
          </a:xfrm>
        </p:spPr>
        <p:txBody>
          <a:bodyPr anchor="t"/>
          <a:lstStyle/>
          <a:p>
            <a:r>
              <a:rPr lang="en-US" dirty="0"/>
              <a:t>Click to edit Master title style</a:t>
            </a:r>
          </a:p>
        </p:txBody>
      </p:sp>
      <p:sp>
        <p:nvSpPr>
          <p:cNvPr id="3" name="Vertical Text Placeholder 2">
            <a:extLst>
              <a:ext uri="{FF2B5EF4-FFF2-40B4-BE49-F238E27FC236}">
                <a16:creationId xmlns:a16="http://schemas.microsoft.com/office/drawing/2014/main" id="{BA00CB13-23E6-D711-450C-A85A0CB99576}"/>
              </a:ext>
            </a:extLst>
          </p:cNvPr>
          <p:cNvSpPr>
            <a:spLocks noGrp="1"/>
          </p:cNvSpPr>
          <p:nvPr>
            <p:ph type="body" orient="vert" idx="1"/>
          </p:nvPr>
        </p:nvSpPr>
        <p:spPr>
          <a:xfrm>
            <a:off x="335467" y="1972101"/>
            <a:ext cx="10848873" cy="404769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089BB7B-5C14-76DB-FEA8-3DBC09A96516}"/>
              </a:ext>
            </a:extLst>
          </p:cNvPr>
          <p:cNvSpPr>
            <a:spLocks noGrp="1"/>
          </p:cNvSpPr>
          <p:nvPr>
            <p:ph type="dt" sz="half" idx="10"/>
          </p:nvPr>
        </p:nvSpPr>
        <p:spPr/>
        <p:txBody>
          <a:bodyPr/>
          <a:lstStyle/>
          <a:p>
            <a:fld id="{6BAD9902-F134-45BD-ABD2-80C28059B090}" type="datetimeFigureOut">
              <a:rPr lang="en-US" dirty="0"/>
              <a:t>5/15/2026</a:t>
            </a:fld>
            <a:endParaRPr lang="en-US" dirty="0"/>
          </a:p>
        </p:txBody>
      </p:sp>
      <p:sp>
        <p:nvSpPr>
          <p:cNvPr id="5" name="Footer Placeholder 4">
            <a:extLst>
              <a:ext uri="{FF2B5EF4-FFF2-40B4-BE49-F238E27FC236}">
                <a16:creationId xmlns:a16="http://schemas.microsoft.com/office/drawing/2014/main" id="{48BC13CC-29B3-9FDC-C746-D5D65CC2A5D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9AB52A12-895F-E9BE-5289-4E0411BD3F4B}"/>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94119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17614-2270-537D-8B09-6CB65016AD8F}"/>
              </a:ext>
            </a:extLst>
          </p:cNvPr>
          <p:cNvSpPr>
            <a:spLocks noGrp="1"/>
          </p:cNvSpPr>
          <p:nvPr>
            <p:ph type="title" orient="vert"/>
          </p:nvPr>
        </p:nvSpPr>
        <p:spPr>
          <a:xfrm>
            <a:off x="9359496" y="755981"/>
            <a:ext cx="2277552" cy="533836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80BC98B5-885C-CBB1-A858-76F65F7D28BD}"/>
              </a:ext>
            </a:extLst>
          </p:cNvPr>
          <p:cNvSpPr>
            <a:spLocks noGrp="1"/>
          </p:cNvSpPr>
          <p:nvPr>
            <p:ph type="body" orient="vert" idx="1"/>
          </p:nvPr>
        </p:nvSpPr>
        <p:spPr>
          <a:xfrm>
            <a:off x="838199" y="755981"/>
            <a:ext cx="8230086" cy="5338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CE5DAFE-6A83-FB7D-72DF-232EFE20424E}"/>
              </a:ext>
            </a:extLst>
          </p:cNvPr>
          <p:cNvSpPr>
            <a:spLocks noGrp="1"/>
          </p:cNvSpPr>
          <p:nvPr>
            <p:ph type="dt" sz="half" idx="10"/>
          </p:nvPr>
        </p:nvSpPr>
        <p:spPr/>
        <p:txBody>
          <a:bodyPr/>
          <a:lstStyle/>
          <a:p>
            <a:fld id="{C2B04DB0-379A-41B7-9B29-7F42F0D571D5}" type="datetimeFigureOut">
              <a:rPr lang="en-US" dirty="0"/>
              <a:t>5/15/2026</a:t>
            </a:fld>
            <a:endParaRPr lang="en-US" dirty="0"/>
          </a:p>
        </p:txBody>
      </p:sp>
      <p:sp>
        <p:nvSpPr>
          <p:cNvPr id="5" name="Footer Placeholder 4">
            <a:extLst>
              <a:ext uri="{FF2B5EF4-FFF2-40B4-BE49-F238E27FC236}">
                <a16:creationId xmlns:a16="http://schemas.microsoft.com/office/drawing/2014/main" id="{43B41CCF-A3CD-506E-3AAE-CAEFA8C1BB12}"/>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7420DD9D-25C2-0EDF-A6F4-71946D57B3CD}"/>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4276098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D22A-1F6D-0DE5-E04A-DC466353DA6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04ADD6F-7C93-3CD3-AC8D-28A78787CB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706E74-14FC-84D9-4B41-7D9FB0D573C4}"/>
              </a:ext>
            </a:extLst>
          </p:cNvPr>
          <p:cNvSpPr>
            <a:spLocks noGrp="1"/>
          </p:cNvSpPr>
          <p:nvPr>
            <p:ph type="dt" sz="half" idx="10"/>
          </p:nvPr>
        </p:nvSpPr>
        <p:spPr/>
        <p:txBody>
          <a:bodyPr/>
          <a:lstStyle/>
          <a:p>
            <a:fld id="{0F996519-E62D-4F8C-AE1E-36928EC7D15C}" type="datetimeFigureOut">
              <a:rPr lang="en-US" dirty="0"/>
              <a:t>5/15/2026</a:t>
            </a:fld>
            <a:endParaRPr lang="en-US" dirty="0"/>
          </a:p>
        </p:txBody>
      </p:sp>
      <p:sp>
        <p:nvSpPr>
          <p:cNvPr id="5" name="Footer Placeholder 4">
            <a:extLst>
              <a:ext uri="{FF2B5EF4-FFF2-40B4-BE49-F238E27FC236}">
                <a16:creationId xmlns:a16="http://schemas.microsoft.com/office/drawing/2014/main" id="{1F35A7DC-6292-6181-949E-F8BC3FA11BA6}"/>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1050F5C6-EADC-E072-B19B-49BB11DF0309}"/>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1879673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2054-1AE7-534F-0CFE-1F0628A09FC1}"/>
              </a:ext>
            </a:extLst>
          </p:cNvPr>
          <p:cNvSpPr>
            <a:spLocks noGrp="1"/>
          </p:cNvSpPr>
          <p:nvPr>
            <p:ph type="title"/>
          </p:nvPr>
        </p:nvSpPr>
        <p:spPr>
          <a:xfrm>
            <a:off x="340138" y="2243708"/>
            <a:ext cx="9156288" cy="3776091"/>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3988EC2A-45C7-131C-0F4A-56E62EB029C2}"/>
              </a:ext>
            </a:extLst>
          </p:cNvPr>
          <p:cNvSpPr>
            <a:spLocks noGrp="1"/>
          </p:cNvSpPr>
          <p:nvPr>
            <p:ph type="body" idx="1"/>
          </p:nvPr>
        </p:nvSpPr>
        <p:spPr>
          <a:xfrm>
            <a:off x="340137" y="838201"/>
            <a:ext cx="9156289" cy="140550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75A323-2679-E978-8856-2FEBE8F5AE45}"/>
              </a:ext>
            </a:extLst>
          </p:cNvPr>
          <p:cNvSpPr>
            <a:spLocks noGrp="1"/>
          </p:cNvSpPr>
          <p:nvPr>
            <p:ph type="dt" sz="half" idx="10"/>
          </p:nvPr>
        </p:nvSpPr>
        <p:spPr/>
        <p:txBody>
          <a:bodyPr/>
          <a:lstStyle/>
          <a:p>
            <a:fld id="{6477AEB6-FCE1-4CD5-923B-84E54F1460D5}" type="datetimeFigureOut">
              <a:rPr lang="en-US" dirty="0"/>
              <a:t>5/15/2026</a:t>
            </a:fld>
            <a:endParaRPr lang="en-US" dirty="0"/>
          </a:p>
        </p:txBody>
      </p:sp>
      <p:sp>
        <p:nvSpPr>
          <p:cNvPr id="5" name="Footer Placeholder 4">
            <a:extLst>
              <a:ext uri="{FF2B5EF4-FFF2-40B4-BE49-F238E27FC236}">
                <a16:creationId xmlns:a16="http://schemas.microsoft.com/office/drawing/2014/main" id="{2C971DC2-625E-0477-BF8C-F3CDDCE4B11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8EF1A644-D449-E464-C2DF-F045A51899D0}"/>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80848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2719-44A3-3EE8-D757-F0E0F9632AEC}"/>
              </a:ext>
            </a:extLst>
          </p:cNvPr>
          <p:cNvSpPr>
            <a:spLocks noGrp="1"/>
          </p:cNvSpPr>
          <p:nvPr>
            <p:ph type="title"/>
          </p:nvPr>
        </p:nvSpPr>
        <p:spPr>
          <a:xfrm>
            <a:off x="303197" y="750627"/>
            <a:ext cx="10846556" cy="1304150"/>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40440DC2-69F2-A056-508C-F5138E71FCA2}"/>
              </a:ext>
            </a:extLst>
          </p:cNvPr>
          <p:cNvSpPr>
            <a:spLocks noGrp="1"/>
          </p:cNvSpPr>
          <p:nvPr>
            <p:ph sz="half" idx="1"/>
          </p:nvPr>
        </p:nvSpPr>
        <p:spPr>
          <a:xfrm>
            <a:off x="1056961" y="2075250"/>
            <a:ext cx="4571288" cy="410149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DA2243E-0673-54F2-5B38-DF5D2C7367F4}"/>
              </a:ext>
            </a:extLst>
          </p:cNvPr>
          <p:cNvSpPr>
            <a:spLocks noGrp="1"/>
          </p:cNvSpPr>
          <p:nvPr>
            <p:ph sz="half" idx="2"/>
          </p:nvPr>
        </p:nvSpPr>
        <p:spPr>
          <a:xfrm>
            <a:off x="6379560" y="2075250"/>
            <a:ext cx="4770191" cy="410149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E946B7D-7BAF-8DE9-FB5A-282908B03106}"/>
              </a:ext>
            </a:extLst>
          </p:cNvPr>
          <p:cNvSpPr>
            <a:spLocks noGrp="1"/>
          </p:cNvSpPr>
          <p:nvPr>
            <p:ph type="dt" sz="half" idx="10"/>
          </p:nvPr>
        </p:nvSpPr>
        <p:spPr/>
        <p:txBody>
          <a:bodyPr/>
          <a:lstStyle/>
          <a:p>
            <a:fld id="{96374C2F-71A1-43C9-B2F6-A4FAC8157F1A}" type="datetimeFigureOut">
              <a:rPr lang="en-US" dirty="0"/>
              <a:t>5/15/2026</a:t>
            </a:fld>
            <a:endParaRPr lang="en-US" dirty="0"/>
          </a:p>
        </p:txBody>
      </p:sp>
      <p:sp>
        <p:nvSpPr>
          <p:cNvPr id="6" name="Footer Placeholder 5">
            <a:extLst>
              <a:ext uri="{FF2B5EF4-FFF2-40B4-BE49-F238E27FC236}">
                <a16:creationId xmlns:a16="http://schemas.microsoft.com/office/drawing/2014/main" id="{0AF99017-BDD7-56C7-43AE-4B86AC78194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CF6E7D63-14BF-E333-B350-75DA58E281CF}"/>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258863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7F72-3970-859F-C268-E9940EF2D0E4}"/>
              </a:ext>
            </a:extLst>
          </p:cNvPr>
          <p:cNvSpPr>
            <a:spLocks noGrp="1"/>
          </p:cNvSpPr>
          <p:nvPr>
            <p:ph type="title"/>
          </p:nvPr>
        </p:nvSpPr>
        <p:spPr>
          <a:xfrm>
            <a:off x="305649" y="743803"/>
            <a:ext cx="10764271" cy="1025362"/>
          </a:xfrm>
        </p:spPr>
        <p:txBody>
          <a:bodyPr anchor="t"/>
          <a:lstStyle/>
          <a:p>
            <a:r>
              <a:rPr lang="en-US" dirty="0"/>
              <a:t>Click to edit Master title style</a:t>
            </a:r>
          </a:p>
        </p:txBody>
      </p:sp>
      <p:sp>
        <p:nvSpPr>
          <p:cNvPr id="3" name="Text Placeholder 2">
            <a:extLst>
              <a:ext uri="{FF2B5EF4-FFF2-40B4-BE49-F238E27FC236}">
                <a16:creationId xmlns:a16="http://schemas.microsoft.com/office/drawing/2014/main" id="{F9B37CC6-89B8-3CF3-6973-1B5B71782F56}"/>
              </a:ext>
            </a:extLst>
          </p:cNvPr>
          <p:cNvSpPr>
            <a:spLocks noGrp="1"/>
          </p:cNvSpPr>
          <p:nvPr>
            <p:ph type="body" idx="1"/>
          </p:nvPr>
        </p:nvSpPr>
        <p:spPr>
          <a:xfrm>
            <a:off x="1056961"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650EB0-E35B-DA3D-B6A1-2422B01C6005}"/>
              </a:ext>
            </a:extLst>
          </p:cNvPr>
          <p:cNvSpPr>
            <a:spLocks noGrp="1"/>
          </p:cNvSpPr>
          <p:nvPr>
            <p:ph sz="half" idx="2"/>
          </p:nvPr>
        </p:nvSpPr>
        <p:spPr>
          <a:xfrm>
            <a:off x="1056961" y="2678597"/>
            <a:ext cx="4571287" cy="35067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57A15D0-F178-1506-0E61-C8FFDF9BD6B5}"/>
              </a:ext>
            </a:extLst>
          </p:cNvPr>
          <p:cNvSpPr>
            <a:spLocks noGrp="1"/>
          </p:cNvSpPr>
          <p:nvPr>
            <p:ph type="body" sz="quarter" idx="3"/>
          </p:nvPr>
        </p:nvSpPr>
        <p:spPr>
          <a:xfrm>
            <a:off x="6498633"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56CB421-A65A-A7DC-40A7-D8B76F9C3A3A}"/>
              </a:ext>
            </a:extLst>
          </p:cNvPr>
          <p:cNvSpPr>
            <a:spLocks noGrp="1"/>
          </p:cNvSpPr>
          <p:nvPr>
            <p:ph sz="quarter" idx="4"/>
          </p:nvPr>
        </p:nvSpPr>
        <p:spPr>
          <a:xfrm>
            <a:off x="6498633" y="2678596"/>
            <a:ext cx="4571287" cy="35067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7AF5675-5329-D2DB-FAFF-700D076CA886}"/>
              </a:ext>
            </a:extLst>
          </p:cNvPr>
          <p:cNvSpPr>
            <a:spLocks noGrp="1"/>
          </p:cNvSpPr>
          <p:nvPr>
            <p:ph type="dt" sz="half" idx="10"/>
          </p:nvPr>
        </p:nvSpPr>
        <p:spPr/>
        <p:txBody>
          <a:bodyPr/>
          <a:lstStyle/>
          <a:p>
            <a:fld id="{AD631DCC-9916-4BB7-A2E9-25EC84C740A7}" type="datetimeFigureOut">
              <a:rPr lang="en-US" dirty="0"/>
              <a:t>5/15/2026</a:t>
            </a:fld>
            <a:endParaRPr lang="en-US" dirty="0"/>
          </a:p>
        </p:txBody>
      </p:sp>
      <p:sp>
        <p:nvSpPr>
          <p:cNvPr id="8" name="Footer Placeholder 7">
            <a:extLst>
              <a:ext uri="{FF2B5EF4-FFF2-40B4-BE49-F238E27FC236}">
                <a16:creationId xmlns:a16="http://schemas.microsoft.com/office/drawing/2014/main" id="{D1392A97-07D9-5E5C-2A31-3B7D764CE1B8}"/>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4E626143-8FEE-0ABD-25C7-C34AF6568B83}"/>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1509358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6EFE-D86C-B076-D4D1-FAD1883E0813}"/>
              </a:ext>
            </a:extLst>
          </p:cNvPr>
          <p:cNvSpPr>
            <a:spLocks noGrp="1"/>
          </p:cNvSpPr>
          <p:nvPr>
            <p:ph type="title"/>
          </p:nvPr>
        </p:nvSpPr>
        <p:spPr>
          <a:xfrm>
            <a:off x="308387" y="757766"/>
            <a:ext cx="7240293" cy="3547534"/>
          </a:xfrm>
        </p:spPr>
        <p:txBody>
          <a:bodyPr anchor="t"/>
          <a:lstStyle/>
          <a:p>
            <a:r>
              <a:rPr lang="en-US" dirty="0"/>
              <a:t>Click to edit Master title style</a:t>
            </a:r>
          </a:p>
        </p:txBody>
      </p:sp>
      <p:sp>
        <p:nvSpPr>
          <p:cNvPr id="3" name="Date Placeholder 2">
            <a:extLst>
              <a:ext uri="{FF2B5EF4-FFF2-40B4-BE49-F238E27FC236}">
                <a16:creationId xmlns:a16="http://schemas.microsoft.com/office/drawing/2014/main" id="{C23F3B23-C631-4B62-3211-30222ABE1C33}"/>
              </a:ext>
            </a:extLst>
          </p:cNvPr>
          <p:cNvSpPr>
            <a:spLocks noGrp="1"/>
          </p:cNvSpPr>
          <p:nvPr>
            <p:ph type="dt" sz="half" idx="10"/>
          </p:nvPr>
        </p:nvSpPr>
        <p:spPr/>
        <p:txBody>
          <a:bodyPr/>
          <a:lstStyle/>
          <a:p>
            <a:fld id="{AF59146A-335D-4B7F-86AE-5D483B1F631C}" type="datetimeFigureOut">
              <a:rPr lang="en-US" dirty="0"/>
              <a:t>5/15/2026</a:t>
            </a:fld>
            <a:endParaRPr lang="en-US" dirty="0"/>
          </a:p>
        </p:txBody>
      </p:sp>
      <p:sp>
        <p:nvSpPr>
          <p:cNvPr id="4" name="Footer Placeholder 3">
            <a:extLst>
              <a:ext uri="{FF2B5EF4-FFF2-40B4-BE49-F238E27FC236}">
                <a16:creationId xmlns:a16="http://schemas.microsoft.com/office/drawing/2014/main" id="{7789A1FB-EA0D-F6A3-A4EB-001AA082AAFF}"/>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C6D671B7-A902-587D-89D0-ECFB738FD702}"/>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026579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27D49-E5B4-0E67-FCFC-62A04E705682}"/>
              </a:ext>
            </a:extLst>
          </p:cNvPr>
          <p:cNvSpPr>
            <a:spLocks noGrp="1"/>
          </p:cNvSpPr>
          <p:nvPr>
            <p:ph type="dt" sz="half" idx="10"/>
          </p:nvPr>
        </p:nvSpPr>
        <p:spPr/>
        <p:txBody>
          <a:bodyPr/>
          <a:lstStyle/>
          <a:p>
            <a:fld id="{DD71D8EC-8E17-4CE6-99C2-C22488572868}" type="datetimeFigureOut">
              <a:rPr lang="en-US" dirty="0"/>
              <a:t>5/15/2026</a:t>
            </a:fld>
            <a:endParaRPr lang="en-US" dirty="0"/>
          </a:p>
        </p:txBody>
      </p:sp>
      <p:sp>
        <p:nvSpPr>
          <p:cNvPr id="3" name="Footer Placeholder 2">
            <a:extLst>
              <a:ext uri="{FF2B5EF4-FFF2-40B4-BE49-F238E27FC236}">
                <a16:creationId xmlns:a16="http://schemas.microsoft.com/office/drawing/2014/main" id="{6B0E4B02-DD32-C63F-6FEE-BC36E2EFD012}"/>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CF25FA8B-18F7-7DDC-74E0-B1C7139E7B05}"/>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16402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D42A-8FC3-F6BE-4CF7-1490DE4FD462}"/>
              </a:ext>
            </a:extLst>
          </p:cNvPr>
          <p:cNvSpPr>
            <a:spLocks noGrp="1"/>
          </p:cNvSpPr>
          <p:nvPr>
            <p:ph type="title"/>
          </p:nvPr>
        </p:nvSpPr>
        <p:spPr>
          <a:xfrm>
            <a:off x="317395" y="766636"/>
            <a:ext cx="3951745" cy="1510628"/>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CAA2BAA-1CCB-696D-D506-5E1747080119}"/>
              </a:ext>
            </a:extLst>
          </p:cNvPr>
          <p:cNvSpPr>
            <a:spLocks noGrp="1"/>
          </p:cNvSpPr>
          <p:nvPr>
            <p:ph idx="1"/>
          </p:nvPr>
        </p:nvSpPr>
        <p:spPr>
          <a:xfrm>
            <a:off x="5105400" y="702452"/>
            <a:ext cx="6249988" cy="53173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0B3C3E7-B970-EF6C-A6D3-6CB81C948775}"/>
              </a:ext>
            </a:extLst>
          </p:cNvPr>
          <p:cNvSpPr>
            <a:spLocks noGrp="1"/>
          </p:cNvSpPr>
          <p:nvPr>
            <p:ph type="body" sz="half" idx="2"/>
          </p:nvPr>
        </p:nvSpPr>
        <p:spPr>
          <a:xfrm>
            <a:off x="323953" y="2277264"/>
            <a:ext cx="3752747" cy="37425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6F32464-D130-7DA0-050D-B444566B1A2F}"/>
              </a:ext>
            </a:extLst>
          </p:cNvPr>
          <p:cNvSpPr>
            <a:spLocks noGrp="1"/>
          </p:cNvSpPr>
          <p:nvPr>
            <p:ph type="dt" sz="half" idx="10"/>
          </p:nvPr>
        </p:nvSpPr>
        <p:spPr/>
        <p:txBody>
          <a:bodyPr/>
          <a:lstStyle/>
          <a:p>
            <a:fld id="{9A750ABA-DFFA-4B13-BB77-624D9164A38B}" type="datetimeFigureOut">
              <a:rPr lang="en-US" dirty="0"/>
              <a:t>5/15/2026</a:t>
            </a:fld>
            <a:endParaRPr lang="en-US" dirty="0"/>
          </a:p>
        </p:txBody>
      </p:sp>
      <p:sp>
        <p:nvSpPr>
          <p:cNvPr id="6" name="Footer Placeholder 5">
            <a:extLst>
              <a:ext uri="{FF2B5EF4-FFF2-40B4-BE49-F238E27FC236}">
                <a16:creationId xmlns:a16="http://schemas.microsoft.com/office/drawing/2014/main" id="{3FC2B3B4-209E-187A-6F86-2F2EAD9F7476}"/>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036A2A86-6CB1-F027-66AC-8EBFA9D0647A}"/>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60602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8F49-A418-C21F-25DC-E4C2E1716387}"/>
              </a:ext>
            </a:extLst>
          </p:cNvPr>
          <p:cNvSpPr>
            <a:spLocks noGrp="1"/>
          </p:cNvSpPr>
          <p:nvPr>
            <p:ph type="title"/>
          </p:nvPr>
        </p:nvSpPr>
        <p:spPr>
          <a:xfrm>
            <a:off x="318972" y="765850"/>
            <a:ext cx="3995693" cy="177477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378CDE2-0C1B-D3BE-F399-98D983EF4534}"/>
              </a:ext>
            </a:extLst>
          </p:cNvPr>
          <p:cNvSpPr>
            <a:spLocks noGrp="1" noChangeAspect="1"/>
          </p:cNvSpPr>
          <p:nvPr>
            <p:ph type="pic" idx="1"/>
          </p:nvPr>
        </p:nvSpPr>
        <p:spPr>
          <a:xfrm>
            <a:off x="5105400" y="838200"/>
            <a:ext cx="6249988" cy="51815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38786322-CA2D-A634-C10E-4F22BCE48B7F}"/>
              </a:ext>
            </a:extLst>
          </p:cNvPr>
          <p:cNvSpPr>
            <a:spLocks noGrp="1"/>
          </p:cNvSpPr>
          <p:nvPr>
            <p:ph type="body" sz="half" idx="2"/>
          </p:nvPr>
        </p:nvSpPr>
        <p:spPr>
          <a:xfrm>
            <a:off x="340137" y="2552699"/>
            <a:ext cx="3736563" cy="3467099"/>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DAD0DD6-F55F-4437-DEC5-FA6028509A2D}"/>
              </a:ext>
            </a:extLst>
          </p:cNvPr>
          <p:cNvSpPr>
            <a:spLocks noGrp="1"/>
          </p:cNvSpPr>
          <p:nvPr>
            <p:ph type="dt" sz="half" idx="10"/>
          </p:nvPr>
        </p:nvSpPr>
        <p:spPr>
          <a:xfrm>
            <a:off x="340137" y="63202"/>
            <a:ext cx="2743200" cy="318221"/>
          </a:xfrm>
        </p:spPr>
        <p:txBody>
          <a:bodyPr/>
          <a:lstStyle/>
          <a:p>
            <a:fld id="{3220A08F-2B1D-4498-A043-7C299B1C2561}" type="datetimeFigureOut">
              <a:rPr lang="en-US" dirty="0"/>
              <a:t>5/15/2026</a:t>
            </a:fld>
            <a:endParaRPr lang="en-US" dirty="0"/>
          </a:p>
        </p:txBody>
      </p:sp>
      <p:sp>
        <p:nvSpPr>
          <p:cNvPr id="6" name="Footer Placeholder 5">
            <a:extLst>
              <a:ext uri="{FF2B5EF4-FFF2-40B4-BE49-F238E27FC236}">
                <a16:creationId xmlns:a16="http://schemas.microsoft.com/office/drawing/2014/main" id="{595B46D7-EE7C-E399-6A6B-18237228F6B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F211B808-3207-D755-3B0B-E1D8814B2FA1}"/>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4099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F45E2-9197-4E34-029A-725ADAC0C752}"/>
              </a:ext>
            </a:extLst>
          </p:cNvPr>
          <p:cNvSpPr>
            <a:spLocks noGrp="1"/>
          </p:cNvSpPr>
          <p:nvPr>
            <p:ph type="title"/>
          </p:nvPr>
        </p:nvSpPr>
        <p:spPr>
          <a:xfrm>
            <a:off x="308387" y="620202"/>
            <a:ext cx="9956747" cy="143878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8CC19E-63FE-1D76-2550-01FD9A6D9A95}"/>
              </a:ext>
            </a:extLst>
          </p:cNvPr>
          <p:cNvSpPr>
            <a:spLocks noGrp="1"/>
          </p:cNvSpPr>
          <p:nvPr>
            <p:ph type="body" idx="1"/>
          </p:nvPr>
        </p:nvSpPr>
        <p:spPr>
          <a:xfrm>
            <a:off x="335467" y="2306781"/>
            <a:ext cx="9956747" cy="38701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BDFA067-55BA-33CD-E6F2-B24B2D5DE896}"/>
              </a:ext>
            </a:extLst>
          </p:cNvPr>
          <p:cNvSpPr>
            <a:spLocks noGrp="1"/>
          </p:cNvSpPr>
          <p:nvPr>
            <p:ph type="dt" sz="half" idx="2"/>
          </p:nvPr>
        </p:nvSpPr>
        <p:spPr>
          <a:xfrm>
            <a:off x="340137" y="63202"/>
            <a:ext cx="2743200" cy="318221"/>
          </a:xfrm>
          <a:prstGeom prst="rect">
            <a:avLst/>
          </a:prstGeom>
        </p:spPr>
        <p:txBody>
          <a:bodyPr vert="horz" lIns="91440" tIns="45720" rIns="91440" bIns="45720" rtlCol="0" anchor="ctr"/>
          <a:lstStyle>
            <a:lvl1pPr algn="l">
              <a:defRPr sz="800">
                <a:solidFill>
                  <a:schemeClr val="tx1"/>
                </a:solidFill>
              </a:defRPr>
            </a:lvl1pPr>
          </a:lstStyle>
          <a:p>
            <a:fld id="{567E9B64-DC09-41C8-9DE3-DA74AF8D2F97}" type="datetimeFigureOut">
              <a:rPr lang="en-US" dirty="0"/>
              <a:t>5/15/2026</a:t>
            </a:fld>
            <a:endParaRPr lang="en-US" dirty="0"/>
          </a:p>
        </p:txBody>
      </p:sp>
      <p:sp>
        <p:nvSpPr>
          <p:cNvPr id="5" name="Footer Placeholder 4">
            <a:extLst>
              <a:ext uri="{FF2B5EF4-FFF2-40B4-BE49-F238E27FC236}">
                <a16:creationId xmlns:a16="http://schemas.microsoft.com/office/drawing/2014/main" id="{C965EAE2-7EF5-FFAA-CD74-AA63C671197D}"/>
              </a:ext>
            </a:extLst>
          </p:cNvPr>
          <p:cNvSpPr>
            <a:spLocks noGrp="1"/>
          </p:cNvSpPr>
          <p:nvPr>
            <p:ph type="ftr" sz="quarter" idx="3"/>
          </p:nvPr>
        </p:nvSpPr>
        <p:spPr>
          <a:xfrm>
            <a:off x="7344016" y="6424761"/>
            <a:ext cx="4059936" cy="365125"/>
          </a:xfrm>
          <a:prstGeom prst="rect">
            <a:avLst/>
          </a:prstGeom>
        </p:spPr>
        <p:txBody>
          <a:bodyPr vert="horz" lIns="91440" tIns="45720" rIns="91440" bIns="45720" rtlCol="0" anchor="ctr"/>
          <a:lstStyle>
            <a:lvl1pPr algn="r">
              <a:defRPr sz="800" b="0" cap="all" spc="0" baseline="0">
                <a:solidFill>
                  <a:schemeClr val="tx1"/>
                </a:solidFill>
              </a:defRPr>
            </a:lvl1pPr>
          </a:lstStyle>
          <a:p>
            <a:r>
              <a:rPr lang="en-US" dirty="0"/>
              <a:t>
              </a:t>
            </a:r>
          </a:p>
        </p:txBody>
      </p:sp>
      <p:sp>
        <p:nvSpPr>
          <p:cNvPr id="6" name="Slide Number Placeholder 5">
            <a:extLst>
              <a:ext uri="{FF2B5EF4-FFF2-40B4-BE49-F238E27FC236}">
                <a16:creationId xmlns:a16="http://schemas.microsoft.com/office/drawing/2014/main" id="{D109DC1A-2539-3AE9-11EA-B87D22E62CDB}"/>
              </a:ext>
            </a:extLst>
          </p:cNvPr>
          <p:cNvSpPr>
            <a:spLocks noGrp="1"/>
          </p:cNvSpPr>
          <p:nvPr>
            <p:ph type="sldNum" sz="quarter" idx="4"/>
          </p:nvPr>
        </p:nvSpPr>
        <p:spPr>
          <a:xfrm>
            <a:off x="11403951" y="6425816"/>
            <a:ext cx="429768" cy="365125"/>
          </a:xfrm>
          <a:prstGeom prst="rect">
            <a:avLst/>
          </a:prstGeom>
        </p:spPr>
        <p:txBody>
          <a:bodyPr vert="horz" lIns="91440" tIns="45720" rIns="91440" bIns="45720" rtlCol="0" anchor="ctr"/>
          <a:lstStyle>
            <a:lvl1pPr algn="r">
              <a:defRPr sz="800">
                <a:solidFill>
                  <a:schemeClr val="tx1"/>
                </a:solidFill>
              </a:defRPr>
            </a:lvl1pPr>
          </a:lstStyle>
          <a:p>
            <a:fld id="{6E91CC32-6A6B-4E2E-BBA1-6864F305DA26}" type="slidenum">
              <a:rPr lang="en-US" dirty="0"/>
              <a:t>‹#›</a:t>
            </a:fld>
            <a:endParaRPr lang="en-US" dirty="0"/>
          </a:p>
        </p:txBody>
      </p:sp>
    </p:spTree>
    <p:extLst>
      <p:ext uri="{BB962C8B-B14F-4D97-AF65-F5344CB8AC3E}">
        <p14:creationId xmlns:p14="http://schemas.microsoft.com/office/powerpoint/2010/main" val="99071989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528">
          <p15:clr>
            <a:srgbClr val="F26B43"/>
          </p15:clr>
        </p15:guide>
        <p15:guide id="19" orient="horz" pos="2160">
          <p15:clr>
            <a:srgbClr val="F26B43"/>
          </p15:clr>
        </p15:guide>
        <p15:guide id="20"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78130" y="2001330"/>
            <a:ext cx="4175184" cy="2829464"/>
          </a:xfrm>
        </p:spPr>
        <p:txBody>
          <a:bodyPr anchor="b">
            <a:normAutofit fontScale="90000"/>
          </a:bodyPr>
          <a:lstStyle/>
          <a:p>
            <a:pPr algn="l"/>
            <a:r>
              <a:rPr lang="en-US"/>
              <a:t>Three Mile Island: The Accident Without End</a:t>
            </a:r>
          </a:p>
        </p:txBody>
      </p:sp>
      <p:pic>
        <p:nvPicPr>
          <p:cNvPr id="4" name="Picture 3" descr="A yellow sign with black text and red logo&#10;&#10;AI-generated content may be incorrect.">
            <a:extLst>
              <a:ext uri="{FF2B5EF4-FFF2-40B4-BE49-F238E27FC236}">
                <a16:creationId xmlns:a16="http://schemas.microsoft.com/office/drawing/2014/main" id="{84BB794F-FD3F-BAC1-D324-BD48336F8BD7}"/>
              </a:ext>
            </a:extLst>
          </p:cNvPr>
          <p:cNvPicPr>
            <a:picLocks noChangeAspect="1"/>
          </p:cNvPicPr>
          <p:nvPr/>
        </p:nvPicPr>
        <p:blipFill>
          <a:blip r:embed="rId2"/>
          <a:srcRect t="1929" r="-1" b="-1"/>
          <a:stretch>
            <a:fillRect/>
          </a:stretch>
        </p:blipFill>
        <p:spPr>
          <a:xfrm>
            <a:off x="1268083" y="909088"/>
            <a:ext cx="5119032" cy="5020287"/>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6538-F4E9-1BB8-972E-AA2C6C0FFD0A}"/>
              </a:ext>
            </a:extLst>
          </p:cNvPr>
          <p:cNvSpPr>
            <a:spLocks noGrp="1"/>
          </p:cNvSpPr>
          <p:nvPr>
            <p:ph type="title"/>
          </p:nvPr>
        </p:nvSpPr>
        <p:spPr>
          <a:xfrm>
            <a:off x="6188726" y="-4232"/>
            <a:ext cx="6003841" cy="6796815"/>
          </a:xfrm>
        </p:spPr>
        <p:txBody>
          <a:bodyPr vert="horz" lIns="91440" tIns="45720" rIns="91440" bIns="45720" rtlCol="0" anchor="t">
            <a:noAutofit/>
          </a:bodyPr>
          <a:lstStyle/>
          <a:p>
            <a:r>
              <a:rPr lang="en-US" sz="4800" dirty="0"/>
              <a:t>Waste Island</a:t>
            </a:r>
            <a:br>
              <a:rPr lang="en-US" sz="2800" dirty="0"/>
            </a:br>
            <a:br>
              <a:rPr lang="en-US" sz="2800" dirty="0"/>
            </a:br>
            <a:br>
              <a:rPr lang="en-US" sz="2800" dirty="0"/>
            </a:br>
            <a:br>
              <a:rPr lang="en-US" sz="2800" dirty="0"/>
            </a:br>
            <a:br>
              <a:rPr lang="en-US" sz="2800" dirty="0"/>
            </a:br>
            <a:r>
              <a:rPr lang="en-US" sz="2800" dirty="0"/>
              <a:t>If TMI-1 operates for 20 years, central Pennsylvanians will be asked to baby sit and additional 600 tons of toxic trash with no </a:t>
            </a:r>
          </a:p>
          <a:p>
            <a:r>
              <a:rPr lang="en-US" sz="2800" dirty="0"/>
              <a:t>forwarding address. If the plant is granted a license extension than there will be 800 more tons of radioactive garbage marooned on an island that floods.</a:t>
            </a:r>
          </a:p>
          <a:p>
            <a:endParaRPr lang="en-US" sz="2800" dirty="0"/>
          </a:p>
        </p:txBody>
      </p:sp>
      <p:sp>
        <p:nvSpPr>
          <p:cNvPr id="3" name="Date Placeholder 2">
            <a:extLst>
              <a:ext uri="{FF2B5EF4-FFF2-40B4-BE49-F238E27FC236}">
                <a16:creationId xmlns:a16="http://schemas.microsoft.com/office/drawing/2014/main" id="{73071DCE-3090-AB25-77D4-5D52B474ADE3}"/>
              </a:ext>
            </a:extLst>
          </p:cNvPr>
          <p:cNvSpPr>
            <a:spLocks noGrp="1"/>
          </p:cNvSpPr>
          <p:nvPr>
            <p:ph type="dt" sz="half" idx="10"/>
          </p:nvPr>
        </p:nvSpPr>
        <p:spPr/>
        <p:txBody>
          <a:bodyPr/>
          <a:lstStyle/>
          <a:p>
            <a:fld id="{186F0623-2B98-4040-8E99-05ADEBFEF135}" type="datetime1">
              <a:t>5/15/2026</a:t>
            </a:fld>
            <a:endParaRPr lang="en-US" dirty="0"/>
          </a:p>
        </p:txBody>
      </p:sp>
      <p:sp>
        <p:nvSpPr>
          <p:cNvPr id="4" name="Footer Placeholder 3">
            <a:extLst>
              <a:ext uri="{FF2B5EF4-FFF2-40B4-BE49-F238E27FC236}">
                <a16:creationId xmlns:a16="http://schemas.microsoft.com/office/drawing/2014/main" id="{1D970031-0B13-1393-6253-2075EA881DA9}"/>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1B617349-2F44-050D-D893-188EEC149F1A}"/>
              </a:ext>
            </a:extLst>
          </p:cNvPr>
          <p:cNvSpPr>
            <a:spLocks noGrp="1"/>
          </p:cNvSpPr>
          <p:nvPr>
            <p:ph type="sldNum" sz="quarter" idx="12"/>
          </p:nvPr>
        </p:nvSpPr>
        <p:spPr/>
        <p:txBody>
          <a:bodyPr/>
          <a:lstStyle/>
          <a:p>
            <a:fld id="{6E91CC32-6A6B-4E2E-BBA1-6864F305DA26}" type="slidenum">
              <a:rPr lang="en-US" dirty="0"/>
              <a:t>10</a:t>
            </a:fld>
            <a:endParaRPr lang="en-US" dirty="0"/>
          </a:p>
        </p:txBody>
      </p:sp>
      <p:pic>
        <p:nvPicPr>
          <p:cNvPr id="6" name="Picture 5" descr="The Towns That Say “Yes in my Backyard!” to Nuclear Waste ..., Picture">
            <a:extLst>
              <a:ext uri="{FF2B5EF4-FFF2-40B4-BE49-F238E27FC236}">
                <a16:creationId xmlns:a16="http://schemas.microsoft.com/office/drawing/2014/main" id="{9DAB8892-4D10-257D-EC76-DE0F07BC72AE}"/>
              </a:ext>
            </a:extLst>
          </p:cNvPr>
          <p:cNvPicPr>
            <a:picLocks noChangeAspect="1"/>
          </p:cNvPicPr>
          <p:nvPr/>
        </p:nvPicPr>
        <p:blipFill>
          <a:blip r:embed="rId2"/>
          <a:stretch>
            <a:fillRect/>
          </a:stretch>
        </p:blipFill>
        <p:spPr>
          <a:xfrm>
            <a:off x="112683" y="1407095"/>
            <a:ext cx="6086293" cy="5021472"/>
          </a:xfrm>
          <a:prstGeom prst="rect">
            <a:avLst/>
          </a:prstGeom>
        </p:spPr>
      </p:pic>
    </p:spTree>
    <p:extLst>
      <p:ext uri="{BB962C8B-B14F-4D97-AF65-F5344CB8AC3E}">
        <p14:creationId xmlns:p14="http://schemas.microsoft.com/office/powerpoint/2010/main" val="48569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616D1-183A-623E-1732-AC38011F982D}"/>
              </a:ext>
            </a:extLst>
          </p:cNvPr>
          <p:cNvSpPr>
            <a:spLocks noGrp="1"/>
          </p:cNvSpPr>
          <p:nvPr>
            <p:ph type="title"/>
          </p:nvPr>
        </p:nvSpPr>
        <p:spPr>
          <a:xfrm>
            <a:off x="265255" y="-119252"/>
            <a:ext cx="11927312" cy="3288740"/>
          </a:xfrm>
        </p:spPr>
        <p:txBody>
          <a:bodyPr vert="horz" lIns="91440" tIns="45720" rIns="91440" bIns="45720" rtlCol="0" anchor="t">
            <a:noAutofit/>
          </a:bodyPr>
          <a:lstStyle/>
          <a:p>
            <a:br>
              <a:rPr lang="en-US" sz="2400" dirty="0"/>
            </a:br>
            <a:r>
              <a:rPr lang="en-US" sz="2400"/>
              <a:t>Constellation is in no hurry to remove the waste. There is a  financial incentive </a:t>
            </a:r>
            <a:r>
              <a:rPr lang="en-US" sz="2400" dirty="0"/>
              <a:t>to keep the waste on the island. The nuclear industry sued the Department of Energy for not completing </a:t>
            </a:r>
          </a:p>
          <a:p>
            <a:r>
              <a:rPr lang="en-US" sz="2400"/>
              <a:t>a waste site. Rather than invest in a solution and stop making the toxic stew, the DOE pays Constellation millions of dollars each year to keep the waste on Three Mile Island</a:t>
            </a:r>
            <a:endParaRPr lang="en-US" sz="2400" dirty="0"/>
          </a:p>
          <a:p>
            <a:endParaRPr lang="en-US" sz="2400" dirty="0"/>
          </a:p>
          <a:p>
            <a:r>
              <a:rPr lang="en-US" sz="2400" dirty="0"/>
              <a:t>Craig Nesbit, director of communications for Exelon, said the agreement with the DOE is open-ended. If the repository still isn't open by 2015, for example, payments to Exelon could exceed $600 million.</a:t>
            </a:r>
          </a:p>
          <a:p>
            <a:endParaRPr lang="en-US" dirty="0"/>
          </a:p>
          <a:p>
            <a:endParaRPr lang="en-US" dirty="0"/>
          </a:p>
        </p:txBody>
      </p:sp>
      <p:sp>
        <p:nvSpPr>
          <p:cNvPr id="3" name="Date Placeholder 2">
            <a:extLst>
              <a:ext uri="{FF2B5EF4-FFF2-40B4-BE49-F238E27FC236}">
                <a16:creationId xmlns:a16="http://schemas.microsoft.com/office/drawing/2014/main" id="{F8A76FEE-73B8-56D8-697E-BE277B45055D}"/>
              </a:ext>
            </a:extLst>
          </p:cNvPr>
          <p:cNvSpPr>
            <a:spLocks noGrp="1"/>
          </p:cNvSpPr>
          <p:nvPr>
            <p:ph type="dt" sz="half" idx="10"/>
          </p:nvPr>
        </p:nvSpPr>
        <p:spPr/>
        <p:txBody>
          <a:bodyPr/>
          <a:lstStyle/>
          <a:p>
            <a:fld id="{533CE300-C540-4F56-ACCF-FEFD9C75487A}" type="datetime1">
              <a:t>5/15/2026</a:t>
            </a:fld>
            <a:endParaRPr lang="en-US" dirty="0"/>
          </a:p>
        </p:txBody>
      </p:sp>
      <p:sp>
        <p:nvSpPr>
          <p:cNvPr id="4" name="Footer Placeholder 3">
            <a:extLst>
              <a:ext uri="{FF2B5EF4-FFF2-40B4-BE49-F238E27FC236}">
                <a16:creationId xmlns:a16="http://schemas.microsoft.com/office/drawing/2014/main" id="{9AC37D07-46FA-2373-F287-AD3E1772BD97}"/>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08EEFA73-5EDF-47E9-0184-E1B475386385}"/>
              </a:ext>
            </a:extLst>
          </p:cNvPr>
          <p:cNvSpPr>
            <a:spLocks noGrp="1"/>
          </p:cNvSpPr>
          <p:nvPr>
            <p:ph type="sldNum" sz="quarter" idx="12"/>
          </p:nvPr>
        </p:nvSpPr>
        <p:spPr/>
        <p:txBody>
          <a:bodyPr/>
          <a:lstStyle/>
          <a:p>
            <a:fld id="{6E91CC32-6A6B-4E2E-BBA1-6864F305DA26}" type="slidenum">
              <a:rPr lang="en-US" dirty="0"/>
              <a:t>11</a:t>
            </a:fld>
            <a:endParaRPr lang="en-US" dirty="0"/>
          </a:p>
        </p:txBody>
      </p:sp>
      <p:pic>
        <p:nvPicPr>
          <p:cNvPr id="6" name="Picture 5" descr="Nuclear Waste Management Market Size 2025 to 2034, Picture">
            <a:extLst>
              <a:ext uri="{FF2B5EF4-FFF2-40B4-BE49-F238E27FC236}">
                <a16:creationId xmlns:a16="http://schemas.microsoft.com/office/drawing/2014/main" id="{F9001095-DD3E-4BF7-219B-2DAC3F1BD203}"/>
              </a:ext>
            </a:extLst>
          </p:cNvPr>
          <p:cNvPicPr>
            <a:picLocks noChangeAspect="1"/>
          </p:cNvPicPr>
          <p:nvPr/>
        </p:nvPicPr>
        <p:blipFill>
          <a:blip r:embed="rId2"/>
          <a:stretch>
            <a:fillRect/>
          </a:stretch>
        </p:blipFill>
        <p:spPr>
          <a:xfrm>
            <a:off x="1780457" y="3563967"/>
            <a:ext cx="8329162" cy="3295650"/>
          </a:xfrm>
          <a:prstGeom prst="rect">
            <a:avLst/>
          </a:prstGeom>
        </p:spPr>
      </p:pic>
    </p:spTree>
    <p:extLst>
      <p:ext uri="{BB962C8B-B14F-4D97-AF65-F5344CB8AC3E}">
        <p14:creationId xmlns:p14="http://schemas.microsoft.com/office/powerpoint/2010/main" val="2677732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26AA-AD2F-B679-E72B-6371914FDBE3}"/>
              </a:ext>
            </a:extLst>
          </p:cNvPr>
          <p:cNvSpPr>
            <a:spLocks noGrp="1"/>
          </p:cNvSpPr>
          <p:nvPr>
            <p:ph type="title"/>
          </p:nvPr>
        </p:nvSpPr>
        <p:spPr>
          <a:xfrm>
            <a:off x="294010" y="398332"/>
            <a:ext cx="11093425" cy="3547534"/>
          </a:xfrm>
        </p:spPr>
        <p:txBody>
          <a:bodyPr vert="horz" lIns="91440" tIns="45720" rIns="91440" bIns="45720" rtlCol="0" anchor="t">
            <a:noAutofit/>
          </a:bodyPr>
          <a:lstStyle/>
          <a:p>
            <a:r>
              <a:rPr lang="en-US" sz="4000"/>
              <a:t>Air and Water Impact</a:t>
            </a:r>
            <a:br>
              <a:rPr lang="en-US" sz="2800" dirty="0"/>
            </a:br>
            <a:br>
              <a:rPr lang="en-US" sz="2800" dirty="0"/>
            </a:br>
            <a:r>
              <a:rPr lang="en-US" sz="2800"/>
              <a:t>What about nuclear power’s impact on air and water?</a:t>
            </a:r>
            <a:endParaRPr lang="en-US" sz="2800" dirty="0"/>
          </a:p>
          <a:p>
            <a:endParaRPr lang="en-US" sz="2800" dirty="0"/>
          </a:p>
          <a:p>
            <a:r>
              <a:rPr lang="en-US" sz="2800"/>
              <a:t>Nuclear power is water intensive and devastating to aquatic life. Effluent discharges and thermal pollution cause fish kills, wreak havoc on habitats, and tritium discharges have been a historic problem at TMI.</a:t>
            </a:r>
            <a:endParaRPr lang="en-US" sz="2800" dirty="0"/>
          </a:p>
          <a:p>
            <a:endParaRPr lang="en-US" dirty="0"/>
          </a:p>
        </p:txBody>
      </p:sp>
      <p:sp>
        <p:nvSpPr>
          <p:cNvPr id="3" name="Date Placeholder 2">
            <a:extLst>
              <a:ext uri="{FF2B5EF4-FFF2-40B4-BE49-F238E27FC236}">
                <a16:creationId xmlns:a16="http://schemas.microsoft.com/office/drawing/2014/main" id="{238E13A1-CBDA-4165-74FE-E4592D3D15EC}"/>
              </a:ext>
            </a:extLst>
          </p:cNvPr>
          <p:cNvSpPr>
            <a:spLocks noGrp="1"/>
          </p:cNvSpPr>
          <p:nvPr>
            <p:ph type="dt" sz="half" idx="10"/>
          </p:nvPr>
        </p:nvSpPr>
        <p:spPr/>
        <p:txBody>
          <a:bodyPr/>
          <a:lstStyle/>
          <a:p>
            <a:fld id="{1FF4D977-752B-42B8-B050-CF18E44B0EB2}" type="datetime1">
              <a:t>5/15/2026</a:t>
            </a:fld>
            <a:endParaRPr lang="en-US" dirty="0"/>
          </a:p>
        </p:txBody>
      </p:sp>
      <p:sp>
        <p:nvSpPr>
          <p:cNvPr id="4" name="Footer Placeholder 3">
            <a:extLst>
              <a:ext uri="{FF2B5EF4-FFF2-40B4-BE49-F238E27FC236}">
                <a16:creationId xmlns:a16="http://schemas.microsoft.com/office/drawing/2014/main" id="{8111E725-2238-2CD4-F29D-BB91CE1B5F4F}"/>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BB28E040-D1BB-C8EC-CAA5-A0EF3893B144}"/>
              </a:ext>
            </a:extLst>
          </p:cNvPr>
          <p:cNvSpPr>
            <a:spLocks noGrp="1"/>
          </p:cNvSpPr>
          <p:nvPr>
            <p:ph type="sldNum" sz="quarter" idx="12"/>
          </p:nvPr>
        </p:nvSpPr>
        <p:spPr/>
        <p:txBody>
          <a:bodyPr/>
          <a:lstStyle/>
          <a:p>
            <a:fld id="{6E91CC32-6A6B-4E2E-BBA1-6864F305DA26}" type="slidenum">
              <a:rPr lang="en-US" dirty="0"/>
              <a:t>12</a:t>
            </a:fld>
            <a:endParaRPr lang="en-US" dirty="0"/>
          </a:p>
        </p:txBody>
      </p:sp>
      <p:pic>
        <p:nvPicPr>
          <p:cNvPr id="6" name="Picture 5" descr="Threemilewater Conservation &amp; Angling Association Fish kill, Picture">
            <a:extLst>
              <a:ext uri="{FF2B5EF4-FFF2-40B4-BE49-F238E27FC236}">
                <a16:creationId xmlns:a16="http://schemas.microsoft.com/office/drawing/2014/main" id="{82BD113F-9A4F-8334-DFE2-0B125F421362}"/>
              </a:ext>
            </a:extLst>
          </p:cNvPr>
          <p:cNvPicPr>
            <a:picLocks noChangeAspect="1"/>
          </p:cNvPicPr>
          <p:nvPr/>
        </p:nvPicPr>
        <p:blipFill>
          <a:blip r:embed="rId2"/>
          <a:stretch>
            <a:fillRect/>
          </a:stretch>
        </p:blipFill>
        <p:spPr>
          <a:xfrm>
            <a:off x="2683804" y="3808831"/>
            <a:ext cx="6694996" cy="2992827"/>
          </a:xfrm>
          <a:prstGeom prst="rect">
            <a:avLst/>
          </a:prstGeom>
        </p:spPr>
      </p:pic>
    </p:spTree>
    <p:extLst>
      <p:ext uri="{BB962C8B-B14F-4D97-AF65-F5344CB8AC3E}">
        <p14:creationId xmlns:p14="http://schemas.microsoft.com/office/powerpoint/2010/main" val="2676029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B2DE-CEF1-160D-2DDE-BF8AD7FE9D76}"/>
              </a:ext>
            </a:extLst>
          </p:cNvPr>
          <p:cNvSpPr>
            <a:spLocks noGrp="1"/>
          </p:cNvSpPr>
          <p:nvPr>
            <p:ph type="title"/>
          </p:nvPr>
        </p:nvSpPr>
        <p:spPr>
          <a:xfrm>
            <a:off x="5556123" y="182672"/>
            <a:ext cx="6636444" cy="6681798"/>
          </a:xfrm>
        </p:spPr>
        <p:txBody>
          <a:bodyPr vert="horz" lIns="91440" tIns="45720" rIns="91440" bIns="45720" rtlCol="0" anchor="t">
            <a:noAutofit/>
          </a:bodyPr>
          <a:lstStyle/>
          <a:p>
            <a:r>
              <a:rPr lang="en-US" sz="4000" dirty="0"/>
              <a:t>Water is a Limited Public Resource</a:t>
            </a:r>
            <a:br>
              <a:rPr lang="en-US" sz="4000" dirty="0"/>
            </a:br>
            <a:br>
              <a:rPr lang="en-US" sz="2800" dirty="0"/>
            </a:br>
            <a:r>
              <a:rPr lang="en-US" sz="2800" dirty="0"/>
              <a:t>Nuclear power plants use millions of gallons daily to cool their superheated reactor core.  There are three nuclear generation stations on the Susquehanna River. Peach Bottom and TMI-1 are located on the Lower Susquehanna. Three Mile Island applied to withdraw up 72.3 million gallons of water per day.</a:t>
            </a:r>
            <a:br>
              <a:rPr lang="en-US" sz="2800" dirty="0"/>
            </a:br>
            <a:endParaRPr lang="en-US" sz="2800" dirty="0"/>
          </a:p>
          <a:p>
            <a:r>
              <a:rPr lang="en-US" sz="2800"/>
              <a:t>We need to view water as a precious resource and limited commodity; not a nuclear subsidy.</a:t>
            </a:r>
            <a:endParaRPr lang="en-US" sz="2800" dirty="0"/>
          </a:p>
          <a:p>
            <a:endParaRPr lang="en-US" sz="2800" dirty="0"/>
          </a:p>
        </p:txBody>
      </p:sp>
      <p:sp>
        <p:nvSpPr>
          <p:cNvPr id="3" name="Date Placeholder 2">
            <a:extLst>
              <a:ext uri="{FF2B5EF4-FFF2-40B4-BE49-F238E27FC236}">
                <a16:creationId xmlns:a16="http://schemas.microsoft.com/office/drawing/2014/main" id="{97ABB2C5-515A-E2D4-62E2-D13D4764389E}"/>
              </a:ext>
            </a:extLst>
          </p:cNvPr>
          <p:cNvSpPr>
            <a:spLocks noGrp="1"/>
          </p:cNvSpPr>
          <p:nvPr>
            <p:ph type="dt" sz="half" idx="10"/>
          </p:nvPr>
        </p:nvSpPr>
        <p:spPr/>
        <p:txBody>
          <a:bodyPr/>
          <a:lstStyle/>
          <a:p>
            <a:fld id="{CE3FDB56-D748-407F-824E-8AD4DAA628FC}" type="datetime1">
              <a:t>5/15/2026</a:t>
            </a:fld>
            <a:endParaRPr lang="en-US" dirty="0"/>
          </a:p>
        </p:txBody>
      </p:sp>
      <p:sp>
        <p:nvSpPr>
          <p:cNvPr id="4" name="Footer Placeholder 3">
            <a:extLst>
              <a:ext uri="{FF2B5EF4-FFF2-40B4-BE49-F238E27FC236}">
                <a16:creationId xmlns:a16="http://schemas.microsoft.com/office/drawing/2014/main" id="{D852B86F-F22D-EAB7-7A69-2C57C9D46136}"/>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678EC1F7-F546-623A-5295-0DAA8C61E83A}"/>
              </a:ext>
            </a:extLst>
          </p:cNvPr>
          <p:cNvSpPr>
            <a:spLocks noGrp="1"/>
          </p:cNvSpPr>
          <p:nvPr>
            <p:ph type="sldNum" sz="quarter" idx="12"/>
          </p:nvPr>
        </p:nvSpPr>
        <p:spPr/>
        <p:txBody>
          <a:bodyPr/>
          <a:lstStyle/>
          <a:p>
            <a:fld id="{6E91CC32-6A6B-4E2E-BBA1-6864F305DA26}" type="slidenum">
              <a:rPr lang="en-US" dirty="0"/>
              <a:t>13</a:t>
            </a:fld>
            <a:endParaRPr lang="en-US" dirty="0"/>
          </a:p>
        </p:txBody>
      </p:sp>
      <p:pic>
        <p:nvPicPr>
          <p:cNvPr id="6" name="Picture 5" descr="A group of towers in water&#10;&#10;AI-generated content may be incorrect.">
            <a:extLst>
              <a:ext uri="{FF2B5EF4-FFF2-40B4-BE49-F238E27FC236}">
                <a16:creationId xmlns:a16="http://schemas.microsoft.com/office/drawing/2014/main" id="{4E665FD8-AE5F-4EF1-FDD4-5525D3DDF668}"/>
              </a:ext>
            </a:extLst>
          </p:cNvPr>
          <p:cNvPicPr>
            <a:picLocks noChangeAspect="1"/>
          </p:cNvPicPr>
          <p:nvPr/>
        </p:nvPicPr>
        <p:blipFill>
          <a:blip r:embed="rId2"/>
          <a:stretch>
            <a:fillRect/>
          </a:stretch>
        </p:blipFill>
        <p:spPr>
          <a:xfrm>
            <a:off x="582912" y="477238"/>
            <a:ext cx="4685760" cy="6090427"/>
          </a:xfrm>
          <a:prstGeom prst="rect">
            <a:avLst/>
          </a:prstGeom>
        </p:spPr>
      </p:pic>
    </p:spTree>
    <p:extLst>
      <p:ext uri="{BB962C8B-B14F-4D97-AF65-F5344CB8AC3E}">
        <p14:creationId xmlns:p14="http://schemas.microsoft.com/office/powerpoint/2010/main" val="1469378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7EB99-D65E-B2A4-EB43-EC1922184D29}"/>
              </a:ext>
            </a:extLst>
          </p:cNvPr>
          <p:cNvSpPr>
            <a:spLocks noGrp="1"/>
          </p:cNvSpPr>
          <p:nvPr>
            <p:ph type="title"/>
          </p:nvPr>
        </p:nvSpPr>
        <p:spPr>
          <a:xfrm>
            <a:off x="216933" y="333684"/>
            <a:ext cx="11953612" cy="5847394"/>
          </a:xfrm>
        </p:spPr>
        <p:txBody>
          <a:bodyPr vert="horz" lIns="91440" tIns="45720" rIns="91440" bIns="45720" rtlCol="0" anchor="t">
            <a:noAutofit/>
          </a:bodyPr>
          <a:lstStyle/>
          <a:p>
            <a:r>
              <a:rPr lang="en-US" sz="2800"/>
              <a:t>The production of nuclear power creates more terrorist targets, more dependency on Russian fuel, more toxic waste, but less safety, less security, and fewer resources to upgrade the PJM grid.</a:t>
            </a:r>
            <a:endParaRPr lang="en-US" sz="2800" dirty="0"/>
          </a:p>
          <a:p>
            <a:endParaRPr lang="en-US" sz="2800" dirty="0"/>
          </a:p>
          <a:p>
            <a:r>
              <a:rPr lang="en-US" sz="2800"/>
              <a:t>How does switching our fuel addition from OPEC to </a:t>
            </a:r>
            <a:endParaRPr lang="en-US" sz="2800" dirty="0"/>
          </a:p>
          <a:p>
            <a:r>
              <a:rPr lang="en-US" sz="2800"/>
              <a:t>Russian uranium makes us energy independent?</a:t>
            </a:r>
            <a:endParaRPr lang="en-US" sz="2800" dirty="0"/>
          </a:p>
          <a:p>
            <a:endParaRPr lang="en-US" sz="2800" dirty="0"/>
          </a:p>
        </p:txBody>
      </p:sp>
      <p:pic>
        <p:nvPicPr>
          <p:cNvPr id="8" name="Content Placeholder 7" descr="Addicted to Oil | Globecartoon - Political Cartoons ..., Picture">
            <a:extLst>
              <a:ext uri="{FF2B5EF4-FFF2-40B4-BE49-F238E27FC236}">
                <a16:creationId xmlns:a16="http://schemas.microsoft.com/office/drawing/2014/main" id="{0FA78F48-BE80-EDB5-8C3A-4A97BB9907DD}"/>
              </a:ext>
            </a:extLst>
          </p:cNvPr>
          <p:cNvPicPr>
            <a:picLocks noGrp="1" noChangeAspect="1"/>
          </p:cNvPicPr>
          <p:nvPr>
            <p:ph sz="half" idx="1"/>
          </p:nvPr>
        </p:nvPicPr>
        <p:blipFill>
          <a:blip r:embed="rId2"/>
          <a:stretch>
            <a:fillRect/>
          </a:stretch>
        </p:blipFill>
        <p:spPr>
          <a:xfrm>
            <a:off x="918500" y="2794117"/>
            <a:ext cx="4646926" cy="3785191"/>
          </a:xfrm>
          <a:prstGeom prst="rect">
            <a:avLst/>
          </a:prstGeom>
        </p:spPr>
      </p:pic>
      <p:sp>
        <p:nvSpPr>
          <p:cNvPr id="3" name="Date Placeholder 2">
            <a:extLst>
              <a:ext uri="{FF2B5EF4-FFF2-40B4-BE49-F238E27FC236}">
                <a16:creationId xmlns:a16="http://schemas.microsoft.com/office/drawing/2014/main" id="{39CDE4CA-50BD-8291-388C-1F7CB711CE10}"/>
              </a:ext>
            </a:extLst>
          </p:cNvPr>
          <p:cNvSpPr>
            <a:spLocks noGrp="1"/>
          </p:cNvSpPr>
          <p:nvPr>
            <p:ph type="dt" sz="half" idx="10"/>
          </p:nvPr>
        </p:nvSpPr>
        <p:spPr/>
        <p:txBody>
          <a:bodyPr/>
          <a:lstStyle/>
          <a:p>
            <a:fld id="{3D8BD5EF-D02B-4282-8A47-25B064403F09}" type="datetime1">
              <a:t>5/15/2026</a:t>
            </a:fld>
            <a:endParaRPr lang="en-US" dirty="0"/>
          </a:p>
        </p:txBody>
      </p:sp>
      <p:sp>
        <p:nvSpPr>
          <p:cNvPr id="4" name="Footer Placeholder 3">
            <a:extLst>
              <a:ext uri="{FF2B5EF4-FFF2-40B4-BE49-F238E27FC236}">
                <a16:creationId xmlns:a16="http://schemas.microsoft.com/office/drawing/2014/main" id="{975BC601-B0D1-BDEF-1A34-5A5921409AC6}"/>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87203EFA-55DD-353B-50EB-1F3C32235A13}"/>
              </a:ext>
            </a:extLst>
          </p:cNvPr>
          <p:cNvSpPr>
            <a:spLocks noGrp="1"/>
          </p:cNvSpPr>
          <p:nvPr>
            <p:ph type="sldNum" sz="quarter" idx="12"/>
          </p:nvPr>
        </p:nvSpPr>
        <p:spPr/>
        <p:txBody>
          <a:bodyPr/>
          <a:lstStyle/>
          <a:p>
            <a:fld id="{6E91CC32-6A6B-4E2E-BBA1-6864F305DA26}" type="slidenum">
              <a:rPr lang="en-US" dirty="0"/>
              <a:t>14</a:t>
            </a:fld>
            <a:endParaRPr lang="en-US" dirty="0"/>
          </a:p>
        </p:txBody>
      </p:sp>
      <p:pic>
        <p:nvPicPr>
          <p:cNvPr id="15" name="Content Placeholder 14" descr="From Russia without love: inside Putin ...">
            <a:extLst>
              <a:ext uri="{FF2B5EF4-FFF2-40B4-BE49-F238E27FC236}">
                <a16:creationId xmlns:a16="http://schemas.microsoft.com/office/drawing/2014/main" id="{2C2D0293-B348-2EC0-52FD-2220993DD938}"/>
              </a:ext>
            </a:extLst>
          </p:cNvPr>
          <p:cNvPicPr>
            <a:picLocks noGrp="1" noChangeAspect="1"/>
          </p:cNvPicPr>
          <p:nvPr>
            <p:ph sz="half" idx="2"/>
          </p:nvPr>
        </p:nvPicPr>
        <p:blipFill>
          <a:blip r:embed="rId3"/>
          <a:stretch>
            <a:fillRect/>
          </a:stretch>
        </p:blipFill>
        <p:spPr>
          <a:xfrm>
            <a:off x="6099453" y="2923331"/>
            <a:ext cx="5531686" cy="3656159"/>
          </a:xfrm>
          <a:prstGeom prst="rect">
            <a:avLst/>
          </a:prstGeom>
        </p:spPr>
      </p:pic>
    </p:spTree>
    <p:extLst>
      <p:ext uri="{BB962C8B-B14F-4D97-AF65-F5344CB8AC3E}">
        <p14:creationId xmlns:p14="http://schemas.microsoft.com/office/powerpoint/2010/main" val="2474961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D859-C802-171D-D6A2-12524966AD9F}"/>
              </a:ext>
            </a:extLst>
          </p:cNvPr>
          <p:cNvSpPr>
            <a:spLocks noGrp="1"/>
          </p:cNvSpPr>
          <p:nvPr>
            <p:ph type="title"/>
          </p:nvPr>
        </p:nvSpPr>
        <p:spPr>
          <a:xfrm>
            <a:off x="5973066" y="240181"/>
            <a:ext cx="6219501" cy="6624288"/>
          </a:xfrm>
        </p:spPr>
        <p:txBody>
          <a:bodyPr vert="horz" lIns="91440" tIns="45720" rIns="91440" bIns="45720" rtlCol="0" anchor="t">
            <a:noAutofit/>
          </a:bodyPr>
          <a:lstStyle/>
          <a:p>
            <a:r>
              <a:rPr lang="en-US" sz="3600" dirty="0"/>
              <a:t>Nuclear First Pennsylvania Last</a:t>
            </a:r>
            <a:br>
              <a:rPr lang="en-US" sz="3600" dirty="0"/>
            </a:br>
            <a:br>
              <a:rPr lang="en-US" sz="2800" dirty="0"/>
            </a:br>
            <a:r>
              <a:rPr lang="en-US" sz="2800" dirty="0"/>
              <a:t>Nuclear energy is not the answer. We have a diverse energy portfolio in Pennsylvania, and we should refrain from putting </a:t>
            </a:r>
            <a:r>
              <a:rPr lang="en-US" sz="2800" dirty="0" err="1"/>
              <a:t>our</a:t>
            </a:r>
            <a:endParaRPr lang="en-US" sz="2800" dirty="0"/>
          </a:p>
          <a:p>
            <a:r>
              <a:rPr lang="en-US" sz="2800"/>
              <a:t>thumb on the energy scale. Governor Shapiro is pressuring PJM to put TMI at the front of interconnection que.  </a:t>
            </a:r>
            <a:endParaRPr lang="en-US" sz="2800" dirty="0"/>
          </a:p>
          <a:p>
            <a:endParaRPr lang="en-US" sz="2800" dirty="0"/>
          </a:p>
          <a:p>
            <a:r>
              <a:rPr lang="en-US" sz="2800" dirty="0"/>
              <a:t>Pennsylvania has excess capacity and exports 30% of its </a:t>
            </a:r>
            <a:r>
              <a:rPr lang="en-US" sz="2800" dirty="0" err="1"/>
              <a:t>energy, but</a:t>
            </a:r>
            <a:r>
              <a:rPr lang="en-US" sz="2800" dirty="0"/>
              <a:t> ranks 47th in renewable energy growth.</a:t>
            </a:r>
          </a:p>
          <a:p>
            <a:endParaRPr lang="en-US" sz="2800" dirty="0"/>
          </a:p>
        </p:txBody>
      </p:sp>
      <p:sp>
        <p:nvSpPr>
          <p:cNvPr id="5" name="Date Placeholder 4">
            <a:extLst>
              <a:ext uri="{FF2B5EF4-FFF2-40B4-BE49-F238E27FC236}">
                <a16:creationId xmlns:a16="http://schemas.microsoft.com/office/drawing/2014/main" id="{270EEC16-70CC-979B-4864-8A5FAD51CCC5}"/>
              </a:ext>
            </a:extLst>
          </p:cNvPr>
          <p:cNvSpPr>
            <a:spLocks noGrp="1"/>
          </p:cNvSpPr>
          <p:nvPr>
            <p:ph type="dt" sz="half" idx="10"/>
          </p:nvPr>
        </p:nvSpPr>
        <p:spPr/>
        <p:txBody>
          <a:bodyPr/>
          <a:lstStyle/>
          <a:p>
            <a:fld id="{B60EA218-F2EB-46E0-9006-50A84B0A9025}" type="datetime1">
              <a:t>5/15/2026</a:t>
            </a:fld>
            <a:endParaRPr lang="en-US" dirty="0"/>
          </a:p>
        </p:txBody>
      </p:sp>
      <p:sp>
        <p:nvSpPr>
          <p:cNvPr id="6" name="Footer Placeholder 5">
            <a:extLst>
              <a:ext uri="{FF2B5EF4-FFF2-40B4-BE49-F238E27FC236}">
                <a16:creationId xmlns:a16="http://schemas.microsoft.com/office/drawing/2014/main" id="{E3AB102C-1169-09DD-9477-3DC789FC3E0B}"/>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F44458D7-B9A6-7BF4-0952-E03064203BC1}"/>
              </a:ext>
            </a:extLst>
          </p:cNvPr>
          <p:cNvSpPr>
            <a:spLocks noGrp="1"/>
          </p:cNvSpPr>
          <p:nvPr>
            <p:ph type="sldNum" sz="quarter" idx="12"/>
          </p:nvPr>
        </p:nvSpPr>
        <p:spPr/>
        <p:txBody>
          <a:bodyPr/>
          <a:lstStyle/>
          <a:p>
            <a:fld id="{6E91CC32-6A6B-4E2E-BBA1-6864F305DA26}" type="slidenum">
              <a:rPr lang="en-US" dirty="0"/>
              <a:t>15</a:t>
            </a:fld>
            <a:endParaRPr lang="en-US" dirty="0"/>
          </a:p>
        </p:txBody>
      </p:sp>
      <p:pic>
        <p:nvPicPr>
          <p:cNvPr id="8" name="Picture 7" descr="Mayor Of Centralia, Picture">
            <a:extLst>
              <a:ext uri="{FF2B5EF4-FFF2-40B4-BE49-F238E27FC236}">
                <a16:creationId xmlns:a16="http://schemas.microsoft.com/office/drawing/2014/main" id="{FEE883FD-6939-2F13-D8AA-A9AE6FD62AE0}"/>
              </a:ext>
            </a:extLst>
          </p:cNvPr>
          <p:cNvPicPr>
            <a:picLocks noChangeAspect="1"/>
          </p:cNvPicPr>
          <p:nvPr/>
        </p:nvPicPr>
        <p:blipFill>
          <a:blip r:embed="rId2"/>
          <a:stretch>
            <a:fillRect/>
          </a:stretch>
        </p:blipFill>
        <p:spPr>
          <a:xfrm>
            <a:off x="155815" y="1061409"/>
            <a:ext cx="5827503" cy="4965220"/>
          </a:xfrm>
          <a:prstGeom prst="rect">
            <a:avLst/>
          </a:prstGeom>
        </p:spPr>
      </p:pic>
    </p:spTree>
    <p:extLst>
      <p:ext uri="{BB962C8B-B14F-4D97-AF65-F5344CB8AC3E}">
        <p14:creationId xmlns:p14="http://schemas.microsoft.com/office/powerpoint/2010/main" val="447540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86D6-BA59-A332-E05C-1B3886F8CD8C}"/>
              </a:ext>
            </a:extLst>
          </p:cNvPr>
          <p:cNvSpPr>
            <a:spLocks noGrp="1"/>
          </p:cNvSpPr>
          <p:nvPr>
            <p:ph type="title"/>
          </p:nvPr>
        </p:nvSpPr>
        <p:spPr>
          <a:xfrm>
            <a:off x="308387" y="427087"/>
            <a:ext cx="11754783" cy="3878213"/>
          </a:xfrm>
        </p:spPr>
        <p:txBody>
          <a:bodyPr>
            <a:normAutofit/>
          </a:bodyPr>
          <a:lstStyle/>
          <a:p>
            <a:r>
              <a:rPr lang="en-US" sz="2800"/>
              <a:t>There are currently 268 gigawatts of energy waiting to be hooked up to the PJM grid. Solar and wind make up 95% of the clean energy waiting in line. Unfortunately, PJM has slow-walked interconnection reforms to connect these resources to the grid.</a:t>
            </a:r>
          </a:p>
        </p:txBody>
      </p:sp>
      <p:sp>
        <p:nvSpPr>
          <p:cNvPr id="3" name="Date Placeholder 2">
            <a:extLst>
              <a:ext uri="{FF2B5EF4-FFF2-40B4-BE49-F238E27FC236}">
                <a16:creationId xmlns:a16="http://schemas.microsoft.com/office/drawing/2014/main" id="{CC90AC75-AF80-57BE-1441-35D0DA4BF0DE}"/>
              </a:ext>
            </a:extLst>
          </p:cNvPr>
          <p:cNvSpPr>
            <a:spLocks noGrp="1"/>
          </p:cNvSpPr>
          <p:nvPr>
            <p:ph type="dt" sz="half" idx="10"/>
          </p:nvPr>
        </p:nvSpPr>
        <p:spPr/>
        <p:txBody>
          <a:bodyPr/>
          <a:lstStyle/>
          <a:p>
            <a:fld id="{4ABB17A6-17A3-4893-84C1-F837BBF1F9C7}" type="datetime1">
              <a:t>5/15/2026</a:t>
            </a:fld>
            <a:endParaRPr lang="en-US" dirty="0"/>
          </a:p>
        </p:txBody>
      </p:sp>
      <p:sp>
        <p:nvSpPr>
          <p:cNvPr id="4" name="Footer Placeholder 3">
            <a:extLst>
              <a:ext uri="{FF2B5EF4-FFF2-40B4-BE49-F238E27FC236}">
                <a16:creationId xmlns:a16="http://schemas.microsoft.com/office/drawing/2014/main" id="{D1A88D62-F3AE-470A-0192-B4449B9DA9E5}"/>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FE1A3DF3-CC82-2700-777D-D924DEE82926}"/>
              </a:ext>
            </a:extLst>
          </p:cNvPr>
          <p:cNvSpPr>
            <a:spLocks noGrp="1"/>
          </p:cNvSpPr>
          <p:nvPr>
            <p:ph type="sldNum" sz="quarter" idx="12"/>
          </p:nvPr>
        </p:nvSpPr>
        <p:spPr/>
        <p:txBody>
          <a:bodyPr/>
          <a:lstStyle/>
          <a:p>
            <a:fld id="{6E91CC32-6A6B-4E2E-BBA1-6864F305DA26}" type="slidenum">
              <a:rPr lang="en-US" dirty="0"/>
              <a:t>16</a:t>
            </a:fld>
            <a:endParaRPr lang="en-US" dirty="0"/>
          </a:p>
        </p:txBody>
      </p:sp>
      <p:pic>
        <p:nvPicPr>
          <p:cNvPr id="6" name="Picture 5" descr="PJM Stalled the Clean Energy Transition: Affordability and ..., Picture">
            <a:extLst>
              <a:ext uri="{FF2B5EF4-FFF2-40B4-BE49-F238E27FC236}">
                <a16:creationId xmlns:a16="http://schemas.microsoft.com/office/drawing/2014/main" id="{279B8781-6ED0-4A59-27F7-1ED36A382A64}"/>
              </a:ext>
            </a:extLst>
          </p:cNvPr>
          <p:cNvPicPr>
            <a:picLocks noChangeAspect="1"/>
          </p:cNvPicPr>
          <p:nvPr/>
        </p:nvPicPr>
        <p:blipFill>
          <a:blip r:embed="rId2"/>
          <a:stretch>
            <a:fillRect/>
          </a:stretch>
        </p:blipFill>
        <p:spPr>
          <a:xfrm>
            <a:off x="213326" y="2088494"/>
            <a:ext cx="11765348" cy="4693845"/>
          </a:xfrm>
          <a:prstGeom prst="rect">
            <a:avLst/>
          </a:prstGeom>
        </p:spPr>
      </p:pic>
    </p:spTree>
    <p:extLst>
      <p:ext uri="{BB962C8B-B14F-4D97-AF65-F5344CB8AC3E}">
        <p14:creationId xmlns:p14="http://schemas.microsoft.com/office/powerpoint/2010/main" val="2703686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53AEA-B076-3A64-3770-FB0CF167933A}"/>
              </a:ext>
            </a:extLst>
          </p:cNvPr>
          <p:cNvSpPr>
            <a:spLocks noGrp="1"/>
          </p:cNvSpPr>
          <p:nvPr>
            <p:ph type="title"/>
          </p:nvPr>
        </p:nvSpPr>
        <p:spPr>
          <a:xfrm>
            <a:off x="6073707" y="340822"/>
            <a:ext cx="6118861" cy="6451760"/>
          </a:xfrm>
        </p:spPr>
        <p:txBody>
          <a:bodyPr>
            <a:normAutofit/>
          </a:bodyPr>
          <a:lstStyle/>
          <a:p>
            <a:r>
              <a:rPr lang="en-US" sz="4000"/>
              <a:t>Take Out the TRASH</a:t>
            </a:r>
            <a:br>
              <a:rPr lang="en-US" sz="4000" dirty="0"/>
            </a:br>
            <a:br>
              <a:rPr lang="en-US" sz="2800" dirty="0"/>
            </a:br>
            <a:br>
              <a:rPr lang="en-US" sz="2800" dirty="0"/>
            </a:br>
            <a:br>
              <a:rPr lang="en-US" sz="2800" dirty="0"/>
            </a:br>
            <a:r>
              <a:rPr lang="en-US" sz="2800"/>
              <a:t>If nuclear power production is so </a:t>
            </a:r>
            <a:r>
              <a:rPr lang="en-US" sz="2800" dirty="0"/>
              <a:t>safe and improved, why does the cleanup of Three Mile Island Unit-</a:t>
            </a:r>
            <a:r>
              <a:rPr lang="en-US" sz="2800"/>
              <a:t>2 continue to vex the industry? </a:t>
            </a:r>
            <a:br>
              <a:rPr lang="en-US" sz="2800" dirty="0"/>
            </a:br>
            <a:br>
              <a:rPr lang="en-US" sz="2800" dirty="0"/>
            </a:br>
            <a:r>
              <a:rPr lang="en-US" sz="2800"/>
              <a:t>Here’s a thought: How about </a:t>
            </a:r>
            <a:r>
              <a:rPr lang="en-US" sz="2800" dirty="0"/>
              <a:t>concentrating resources on cleaning up the mess you made 43 years ago. </a:t>
            </a:r>
          </a:p>
          <a:p>
            <a:endParaRPr lang="en-US" sz="2800" dirty="0"/>
          </a:p>
          <a:p>
            <a:r>
              <a:rPr lang="en-US" sz="2800"/>
              <a:t>If Bill Gates wants the power, let him take out the trash.</a:t>
            </a:r>
            <a:endParaRPr lang="en-US" sz="2800" dirty="0"/>
          </a:p>
          <a:p>
            <a:endParaRPr lang="en-US" sz="2800" dirty="0"/>
          </a:p>
        </p:txBody>
      </p:sp>
      <p:sp>
        <p:nvSpPr>
          <p:cNvPr id="3" name="Date Placeholder 2">
            <a:extLst>
              <a:ext uri="{FF2B5EF4-FFF2-40B4-BE49-F238E27FC236}">
                <a16:creationId xmlns:a16="http://schemas.microsoft.com/office/drawing/2014/main" id="{36D94EE8-A18E-FA40-8784-EFB6AFA2824D}"/>
              </a:ext>
            </a:extLst>
          </p:cNvPr>
          <p:cNvSpPr>
            <a:spLocks noGrp="1"/>
          </p:cNvSpPr>
          <p:nvPr>
            <p:ph type="dt" sz="half" idx="10"/>
          </p:nvPr>
        </p:nvSpPr>
        <p:spPr/>
        <p:txBody>
          <a:bodyPr/>
          <a:lstStyle/>
          <a:p>
            <a:fld id="{40031EC2-4750-4EF9-AA10-274B05BCC537}" type="datetime1">
              <a:t>5/15/2026</a:t>
            </a:fld>
            <a:endParaRPr lang="en-US" dirty="0"/>
          </a:p>
        </p:txBody>
      </p:sp>
      <p:sp>
        <p:nvSpPr>
          <p:cNvPr id="4" name="Footer Placeholder 3">
            <a:extLst>
              <a:ext uri="{FF2B5EF4-FFF2-40B4-BE49-F238E27FC236}">
                <a16:creationId xmlns:a16="http://schemas.microsoft.com/office/drawing/2014/main" id="{8EC7150F-B94D-FA7A-9CB5-8A30A6CB01C4}"/>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ECD7E2C1-51F5-A0D2-1E60-1CDCAABFBC5F}"/>
              </a:ext>
            </a:extLst>
          </p:cNvPr>
          <p:cNvSpPr>
            <a:spLocks noGrp="1"/>
          </p:cNvSpPr>
          <p:nvPr>
            <p:ph type="sldNum" sz="quarter" idx="12"/>
          </p:nvPr>
        </p:nvSpPr>
        <p:spPr/>
        <p:txBody>
          <a:bodyPr/>
          <a:lstStyle/>
          <a:p>
            <a:fld id="{6E91CC32-6A6B-4E2E-BBA1-6864F305DA26}" type="slidenum">
              <a:rPr lang="en-US" dirty="0"/>
              <a:t>17</a:t>
            </a:fld>
            <a:endParaRPr lang="en-US" dirty="0"/>
          </a:p>
        </p:txBody>
      </p:sp>
      <p:pic>
        <p:nvPicPr>
          <p:cNvPr id="6" name="Picture 5" descr="Nuclear Waste Regulations Cartoons and Comics - funny pictures from  CartoonStock, Picture">
            <a:extLst>
              <a:ext uri="{FF2B5EF4-FFF2-40B4-BE49-F238E27FC236}">
                <a16:creationId xmlns:a16="http://schemas.microsoft.com/office/drawing/2014/main" id="{2168A197-E922-A764-0493-4A9C9B396E1D}"/>
              </a:ext>
            </a:extLst>
          </p:cNvPr>
          <p:cNvPicPr>
            <a:picLocks noChangeAspect="1"/>
          </p:cNvPicPr>
          <p:nvPr/>
        </p:nvPicPr>
        <p:blipFill>
          <a:blip r:embed="rId2"/>
          <a:stretch>
            <a:fillRect/>
          </a:stretch>
        </p:blipFill>
        <p:spPr>
          <a:xfrm>
            <a:off x="125442" y="493143"/>
            <a:ext cx="5845115" cy="6116127"/>
          </a:xfrm>
          <a:prstGeom prst="rect">
            <a:avLst/>
          </a:prstGeom>
        </p:spPr>
      </p:pic>
    </p:spTree>
    <p:extLst>
      <p:ext uri="{BB962C8B-B14F-4D97-AF65-F5344CB8AC3E}">
        <p14:creationId xmlns:p14="http://schemas.microsoft.com/office/powerpoint/2010/main" val="130925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874D4-AD71-CAB5-ED62-C6387010B573}"/>
              </a:ext>
            </a:extLst>
          </p:cNvPr>
          <p:cNvSpPr>
            <a:spLocks noGrp="1"/>
          </p:cNvSpPr>
          <p:nvPr>
            <p:ph type="title"/>
          </p:nvPr>
        </p:nvSpPr>
        <p:spPr>
          <a:xfrm>
            <a:off x="173801" y="534967"/>
            <a:ext cx="11450404" cy="1304150"/>
          </a:xfrm>
        </p:spPr>
        <p:txBody>
          <a:bodyPr>
            <a:normAutofit/>
          </a:bodyPr>
          <a:lstStyle/>
          <a:p>
            <a:r>
              <a:rPr lang="en-US" sz="4000"/>
              <a:t>The accident at Three Mile Island is not over</a:t>
            </a:r>
          </a:p>
        </p:txBody>
      </p:sp>
      <p:pic>
        <p:nvPicPr>
          <p:cNvPr id="8" name="Content Placeholder 7" descr="Netflix's 'Meltdown: Three Mile Island' looks at the partial meltdown in  Pennsylvania, Picture">
            <a:extLst>
              <a:ext uri="{FF2B5EF4-FFF2-40B4-BE49-F238E27FC236}">
                <a16:creationId xmlns:a16="http://schemas.microsoft.com/office/drawing/2014/main" id="{6CBF1374-E0FA-B564-35FA-B372FF96B138}"/>
              </a:ext>
            </a:extLst>
          </p:cNvPr>
          <p:cNvPicPr>
            <a:picLocks noGrp="1" noChangeAspect="1"/>
          </p:cNvPicPr>
          <p:nvPr>
            <p:ph sz="half" idx="1"/>
          </p:nvPr>
        </p:nvPicPr>
        <p:blipFill>
          <a:blip r:embed="rId2"/>
          <a:stretch>
            <a:fillRect/>
          </a:stretch>
        </p:blipFill>
        <p:spPr>
          <a:xfrm>
            <a:off x="480123" y="1356383"/>
            <a:ext cx="5336773" cy="5064774"/>
          </a:xfrm>
          <a:prstGeom prst="rect">
            <a:avLst/>
          </a:prstGeom>
        </p:spPr>
      </p:pic>
      <p:pic>
        <p:nvPicPr>
          <p:cNvPr id="9" name="Content Placeholder 8" descr="A map of the bay area&#10;&#10;AI-generated content may be incorrect.">
            <a:extLst>
              <a:ext uri="{FF2B5EF4-FFF2-40B4-BE49-F238E27FC236}">
                <a16:creationId xmlns:a16="http://schemas.microsoft.com/office/drawing/2014/main" id="{B475313C-C522-E4B3-9ACF-8E568DF3BD97}"/>
              </a:ext>
            </a:extLst>
          </p:cNvPr>
          <p:cNvPicPr>
            <a:picLocks noGrp="1" noChangeAspect="1"/>
          </p:cNvPicPr>
          <p:nvPr>
            <p:ph sz="half" idx="2"/>
          </p:nvPr>
        </p:nvPicPr>
        <p:blipFill>
          <a:blip r:embed="rId3"/>
          <a:stretch>
            <a:fillRect/>
          </a:stretch>
        </p:blipFill>
        <p:spPr>
          <a:xfrm>
            <a:off x="6107162" y="1356382"/>
            <a:ext cx="5918834" cy="5424209"/>
          </a:xfrm>
          <a:prstGeom prst="rect">
            <a:avLst/>
          </a:prstGeom>
        </p:spPr>
      </p:pic>
      <p:sp>
        <p:nvSpPr>
          <p:cNvPr id="3" name="Date Placeholder 2">
            <a:extLst>
              <a:ext uri="{FF2B5EF4-FFF2-40B4-BE49-F238E27FC236}">
                <a16:creationId xmlns:a16="http://schemas.microsoft.com/office/drawing/2014/main" id="{FE25815C-6074-B24E-5C2A-5FC688EB0D6F}"/>
              </a:ext>
            </a:extLst>
          </p:cNvPr>
          <p:cNvSpPr>
            <a:spLocks noGrp="1"/>
          </p:cNvSpPr>
          <p:nvPr>
            <p:ph type="dt" sz="half" idx="10"/>
          </p:nvPr>
        </p:nvSpPr>
        <p:spPr/>
        <p:txBody>
          <a:bodyPr/>
          <a:lstStyle/>
          <a:p>
            <a:fld id="{7267FA8D-5100-49A6-8022-AF28B000B5A0}" type="datetime1">
              <a:t>5/15/2026</a:t>
            </a:fld>
            <a:endParaRPr lang="en-US" dirty="0"/>
          </a:p>
        </p:txBody>
      </p:sp>
      <p:sp>
        <p:nvSpPr>
          <p:cNvPr id="4" name="Footer Placeholder 3">
            <a:extLst>
              <a:ext uri="{FF2B5EF4-FFF2-40B4-BE49-F238E27FC236}">
                <a16:creationId xmlns:a16="http://schemas.microsoft.com/office/drawing/2014/main" id="{01A7A8D8-65CD-A27C-3BC2-F898EBE454C4}"/>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6C36ACC1-A1D2-DA42-2679-F3108B1D05BE}"/>
              </a:ext>
            </a:extLst>
          </p:cNvPr>
          <p:cNvSpPr>
            <a:spLocks noGrp="1"/>
          </p:cNvSpPr>
          <p:nvPr>
            <p:ph type="sldNum" sz="quarter" idx="12"/>
          </p:nvPr>
        </p:nvSpPr>
        <p:spPr/>
        <p:txBody>
          <a:bodyPr/>
          <a:lstStyle/>
          <a:p>
            <a:fld id="{6E91CC32-6A6B-4E2E-BBA1-6864F305DA26}" type="slidenum">
              <a:rPr lang="en-US" dirty="0"/>
              <a:t>18</a:t>
            </a:fld>
            <a:endParaRPr lang="en-US" dirty="0"/>
          </a:p>
        </p:txBody>
      </p:sp>
    </p:spTree>
    <p:extLst>
      <p:ext uri="{BB962C8B-B14F-4D97-AF65-F5344CB8AC3E}">
        <p14:creationId xmlns:p14="http://schemas.microsoft.com/office/powerpoint/2010/main" val="4125221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1F05A-D3CC-3B2A-54C9-EA0B35D3B87B}"/>
              </a:ext>
            </a:extLst>
          </p:cNvPr>
          <p:cNvSpPr>
            <a:spLocks noGrp="1"/>
          </p:cNvSpPr>
          <p:nvPr>
            <p:ph type="title"/>
          </p:nvPr>
        </p:nvSpPr>
        <p:spPr>
          <a:xfrm>
            <a:off x="308387" y="383955"/>
            <a:ext cx="11309085" cy="6236099"/>
          </a:xfrm>
        </p:spPr>
        <p:txBody>
          <a:bodyPr vert="horz" lIns="91440" tIns="45720" rIns="91440" bIns="45720" rtlCol="0" anchor="t">
            <a:noAutofit/>
          </a:bodyPr>
          <a:lstStyle/>
          <a:p>
            <a:pPr algn="ctr"/>
            <a:r>
              <a:rPr lang="en-US" sz="3600"/>
              <a:t>Litigation Menu</a:t>
            </a:r>
            <a:endParaRPr lang="en-US" sz="3600" dirty="0"/>
          </a:p>
          <a:p>
            <a:r>
              <a:rPr lang="en-US" sz="2800"/>
              <a:t> </a:t>
            </a:r>
            <a:endParaRPr lang="en-US" sz="2800" dirty="0"/>
          </a:p>
          <a:p>
            <a:r>
              <a:rPr lang="en-US" sz="3200"/>
              <a:t>Pennsylvania Department of Environmental Protection:</a:t>
            </a:r>
            <a:endParaRPr lang="en-US" sz="3200" dirty="0"/>
          </a:p>
          <a:p>
            <a:r>
              <a:rPr lang="en-US" sz="3200"/>
              <a:t> </a:t>
            </a:r>
            <a:endParaRPr lang="en-US" sz="3200" dirty="0"/>
          </a:p>
          <a:p>
            <a:r>
              <a:rPr lang="en-US" sz="3200"/>
              <a:t>NDPDES Permit. Testimony filed; waiting for a </a:t>
            </a:r>
            <a:r>
              <a:rPr lang="en-US" sz="3200" dirty="0"/>
              <a:t>decision.</a:t>
            </a:r>
          </a:p>
          <a:p>
            <a:endParaRPr lang="en-US" sz="3200" dirty="0"/>
          </a:p>
          <a:p>
            <a:r>
              <a:rPr lang="en-US" sz="3200"/>
              <a:t>Clean Water Quality Certification. Case was litigated </a:t>
            </a:r>
            <a:r>
              <a:rPr lang="en-US" sz="3200" dirty="0"/>
              <a:t>for TMI-2; may have second life with TMI-1. The TMI-2 appeal was modeled on the Point Beach case and the need for an affirmative order. DEP and SRBC were silent on the CWA.</a:t>
            </a:r>
          </a:p>
          <a:p>
            <a:endParaRPr lang="en-US" sz="3200" dirty="0"/>
          </a:p>
          <a:p>
            <a:r>
              <a:rPr lang="en-US" sz="3200"/>
              <a:t>This case has moved to the DEP and is ripe for litigation</a:t>
            </a:r>
            <a:endParaRPr lang="en-US" sz="3200" dirty="0"/>
          </a:p>
          <a:p>
            <a:r>
              <a:rPr lang="en-US" sz="3200"/>
              <a:t>in the summer.</a:t>
            </a:r>
            <a:endParaRPr lang="en-US" sz="3200" dirty="0"/>
          </a:p>
          <a:p>
            <a:r>
              <a:rPr lang="en-US" sz="2800"/>
              <a:t> </a:t>
            </a:r>
            <a:endParaRPr lang="en-US" sz="2800" dirty="0"/>
          </a:p>
          <a:p>
            <a:endParaRPr lang="en-US" sz="2800" dirty="0"/>
          </a:p>
        </p:txBody>
      </p:sp>
      <p:sp>
        <p:nvSpPr>
          <p:cNvPr id="5" name="Date Placeholder 4">
            <a:extLst>
              <a:ext uri="{FF2B5EF4-FFF2-40B4-BE49-F238E27FC236}">
                <a16:creationId xmlns:a16="http://schemas.microsoft.com/office/drawing/2014/main" id="{89BE71A2-4621-8D18-88A7-50E493B2D6A8}"/>
              </a:ext>
            </a:extLst>
          </p:cNvPr>
          <p:cNvSpPr>
            <a:spLocks noGrp="1"/>
          </p:cNvSpPr>
          <p:nvPr>
            <p:ph type="dt" sz="half" idx="10"/>
          </p:nvPr>
        </p:nvSpPr>
        <p:spPr/>
        <p:txBody>
          <a:bodyPr/>
          <a:lstStyle/>
          <a:p>
            <a:fld id="{0DFA88BC-3B9E-445B-9A5C-5896E8A70FE2}" type="datetime1">
              <a:t>5/15/2026</a:t>
            </a:fld>
            <a:endParaRPr lang="en-US" dirty="0"/>
          </a:p>
        </p:txBody>
      </p:sp>
      <p:sp>
        <p:nvSpPr>
          <p:cNvPr id="6" name="Footer Placeholder 5">
            <a:extLst>
              <a:ext uri="{FF2B5EF4-FFF2-40B4-BE49-F238E27FC236}">
                <a16:creationId xmlns:a16="http://schemas.microsoft.com/office/drawing/2014/main" id="{09162E54-C52F-259D-DCF2-B339B8D48440}"/>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E952E86F-CB43-C161-D971-B87B45D5684C}"/>
              </a:ext>
            </a:extLst>
          </p:cNvPr>
          <p:cNvSpPr>
            <a:spLocks noGrp="1"/>
          </p:cNvSpPr>
          <p:nvPr>
            <p:ph type="sldNum" sz="quarter" idx="12"/>
          </p:nvPr>
        </p:nvSpPr>
        <p:spPr/>
        <p:txBody>
          <a:bodyPr/>
          <a:lstStyle/>
          <a:p>
            <a:fld id="{6E91CC32-6A6B-4E2E-BBA1-6864F305DA26}" type="slidenum">
              <a:rPr lang="en-US" dirty="0"/>
              <a:t>19</a:t>
            </a:fld>
            <a:endParaRPr lang="en-US" dirty="0"/>
          </a:p>
        </p:txBody>
      </p:sp>
    </p:spTree>
    <p:extLst>
      <p:ext uri="{BB962C8B-B14F-4D97-AF65-F5344CB8AC3E}">
        <p14:creationId xmlns:p14="http://schemas.microsoft.com/office/powerpoint/2010/main" val="1462189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38B4-EEAF-FEDB-34DB-1E0D16A23F9F}"/>
              </a:ext>
            </a:extLst>
          </p:cNvPr>
          <p:cNvSpPr>
            <a:spLocks noGrp="1"/>
          </p:cNvSpPr>
          <p:nvPr>
            <p:ph type="title"/>
          </p:nvPr>
        </p:nvSpPr>
        <p:spPr>
          <a:xfrm>
            <a:off x="6039584" y="205919"/>
            <a:ext cx="3951745" cy="1510628"/>
          </a:xfrm>
        </p:spPr>
        <p:txBody>
          <a:bodyPr/>
          <a:lstStyle/>
          <a:p>
            <a:r>
              <a:rPr lang="en-US"/>
              <a:t>Restart</a:t>
            </a:r>
          </a:p>
        </p:txBody>
      </p:sp>
      <p:sp>
        <p:nvSpPr>
          <p:cNvPr id="3" name="Content Placeholder 2">
            <a:extLst>
              <a:ext uri="{FF2B5EF4-FFF2-40B4-BE49-F238E27FC236}">
                <a16:creationId xmlns:a16="http://schemas.microsoft.com/office/drawing/2014/main" id="{3CAF5CF3-EE51-9DF6-9B2B-EA21795FD8B1}"/>
              </a:ext>
            </a:extLst>
          </p:cNvPr>
          <p:cNvSpPr>
            <a:spLocks noGrp="1"/>
          </p:cNvSpPr>
          <p:nvPr>
            <p:ph idx="1"/>
          </p:nvPr>
        </p:nvSpPr>
        <p:spPr>
          <a:xfrm>
            <a:off x="6039928" y="-16416"/>
            <a:ext cx="6293119" cy="6438780"/>
          </a:xfrm>
        </p:spPr>
        <p:txBody>
          <a:bodyPr vert="horz" lIns="91440" tIns="45720" rIns="91440" bIns="45720" rtlCol="0" anchor="t">
            <a:normAutofit fontScale="85000" lnSpcReduction="20000"/>
          </a:bodyPr>
          <a:lstStyle/>
          <a:p>
            <a:pPr marL="0" indent="0">
              <a:buNone/>
            </a:pPr>
            <a:endParaRPr lang="en-US" dirty="0"/>
          </a:p>
          <a:p>
            <a:pPr marL="0" indent="0">
              <a:buNone/>
            </a:pPr>
            <a:endParaRPr lang="en-US" dirty="0"/>
          </a:p>
          <a:p>
            <a:pPr marL="0" indent="0">
              <a:buNone/>
            </a:pPr>
            <a:r>
              <a:rPr lang="en-US"/>
              <a:t>The proposed restart of Three Mile Island Unit-1 was met with unabashed enthusiasm by Governor Shapiro and the legislature. </a:t>
            </a:r>
          </a:p>
          <a:p>
            <a:endParaRPr lang="en-US" dirty="0"/>
          </a:p>
          <a:p>
            <a:pPr marL="0" indent="0">
              <a:buNone/>
            </a:pPr>
            <a:r>
              <a:rPr lang="en-US"/>
              <a:t>The deal was cooked up in the dark in board rooms and political parlors. Three Mile Island will have one client: Microsoft. The marriage between Microsoft and a zombie nuclear plant is exclusive, and benefits Amazon’s facilities in Chicago, Virginia, and Ohio.</a:t>
            </a:r>
            <a:endParaRPr lang="en-US" dirty="0"/>
          </a:p>
          <a:p>
            <a:endParaRPr lang="en-US" dirty="0"/>
          </a:p>
        </p:txBody>
      </p:sp>
      <p:sp>
        <p:nvSpPr>
          <p:cNvPr id="7" name="Text Placeholder 6">
            <a:extLst>
              <a:ext uri="{FF2B5EF4-FFF2-40B4-BE49-F238E27FC236}">
                <a16:creationId xmlns:a16="http://schemas.microsoft.com/office/drawing/2014/main" id="{D86D2314-05A4-49A7-8BAD-A67EA6091066}"/>
              </a:ext>
            </a:extLst>
          </p:cNvPr>
          <p:cNvSpPr>
            <a:spLocks noGrp="1"/>
          </p:cNvSpPr>
          <p:nvPr>
            <p:ph type="body" sz="half" idx="2"/>
          </p:nvPr>
        </p:nvSpPr>
        <p:spPr/>
        <p:txBody>
          <a:bodyPr/>
          <a:lstStyle/>
          <a:p>
            <a:endParaRPr lang="en-US"/>
          </a:p>
        </p:txBody>
      </p:sp>
      <p:sp>
        <p:nvSpPr>
          <p:cNvPr id="4" name="Date Placeholder 3">
            <a:extLst>
              <a:ext uri="{FF2B5EF4-FFF2-40B4-BE49-F238E27FC236}">
                <a16:creationId xmlns:a16="http://schemas.microsoft.com/office/drawing/2014/main" id="{51508106-778E-727C-5230-338D427348D7}"/>
              </a:ext>
            </a:extLst>
          </p:cNvPr>
          <p:cNvSpPr>
            <a:spLocks noGrp="1"/>
          </p:cNvSpPr>
          <p:nvPr>
            <p:ph type="dt" sz="half" idx="10"/>
          </p:nvPr>
        </p:nvSpPr>
        <p:spPr/>
        <p:txBody>
          <a:bodyPr/>
          <a:lstStyle/>
          <a:p>
            <a:fld id="{9431181B-F005-49ED-8294-C9DC664321D4}" type="datetime1">
              <a:t>5/15/2026</a:t>
            </a:fld>
            <a:endParaRPr lang="en-US" dirty="0"/>
          </a:p>
        </p:txBody>
      </p:sp>
      <p:sp>
        <p:nvSpPr>
          <p:cNvPr id="5" name="Footer Placeholder 4">
            <a:extLst>
              <a:ext uri="{FF2B5EF4-FFF2-40B4-BE49-F238E27FC236}">
                <a16:creationId xmlns:a16="http://schemas.microsoft.com/office/drawing/2014/main" id="{C81BFAA3-1A76-5300-F25F-F70B1CFE74ED}"/>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654C3422-928D-133C-421C-AFFB8D5BBFC0}"/>
              </a:ext>
            </a:extLst>
          </p:cNvPr>
          <p:cNvSpPr>
            <a:spLocks noGrp="1"/>
          </p:cNvSpPr>
          <p:nvPr>
            <p:ph type="sldNum" sz="quarter" idx="12"/>
          </p:nvPr>
        </p:nvSpPr>
        <p:spPr/>
        <p:txBody>
          <a:bodyPr/>
          <a:lstStyle/>
          <a:p>
            <a:fld id="{6E91CC32-6A6B-4E2E-BBA1-6864F305DA26}" type="slidenum">
              <a:rPr lang="en-US" dirty="0"/>
              <a:t>2</a:t>
            </a:fld>
            <a:endParaRPr lang="en-US" dirty="0"/>
          </a:p>
        </p:txBody>
      </p:sp>
      <p:pic>
        <p:nvPicPr>
          <p:cNvPr id="8" name="Picture 7" descr="Picture">
            <a:extLst>
              <a:ext uri="{FF2B5EF4-FFF2-40B4-BE49-F238E27FC236}">
                <a16:creationId xmlns:a16="http://schemas.microsoft.com/office/drawing/2014/main" id="{6090D6A2-C761-A59D-86AE-B3ECA8B45BD9}"/>
              </a:ext>
            </a:extLst>
          </p:cNvPr>
          <p:cNvPicPr>
            <a:picLocks noChangeAspect="1"/>
          </p:cNvPicPr>
          <p:nvPr/>
        </p:nvPicPr>
        <p:blipFill>
          <a:blip r:embed="rId2"/>
          <a:stretch>
            <a:fillRect/>
          </a:stretch>
        </p:blipFill>
        <p:spPr>
          <a:xfrm>
            <a:off x="112681" y="1296389"/>
            <a:ext cx="5885014" cy="4265223"/>
          </a:xfrm>
          <a:prstGeom prst="rect">
            <a:avLst/>
          </a:prstGeom>
        </p:spPr>
      </p:pic>
    </p:spTree>
    <p:extLst>
      <p:ext uri="{BB962C8B-B14F-4D97-AF65-F5344CB8AC3E}">
        <p14:creationId xmlns:p14="http://schemas.microsoft.com/office/powerpoint/2010/main" val="1797248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FB8E-234F-CD4B-8A17-4040747F0938}"/>
              </a:ext>
            </a:extLst>
          </p:cNvPr>
          <p:cNvSpPr>
            <a:spLocks noGrp="1"/>
          </p:cNvSpPr>
          <p:nvPr>
            <p:ph type="title"/>
          </p:nvPr>
        </p:nvSpPr>
        <p:spPr>
          <a:xfrm>
            <a:off x="135860" y="398332"/>
            <a:ext cx="12056707" cy="6394250"/>
          </a:xfrm>
        </p:spPr>
        <p:txBody>
          <a:bodyPr vert="horz" lIns="91440" tIns="45720" rIns="91440" bIns="45720" rtlCol="0" anchor="t">
            <a:noAutofit/>
          </a:bodyPr>
          <a:lstStyle/>
          <a:p>
            <a:r>
              <a:rPr lang="en-US" sz="3000"/>
              <a:t>Federal Emergency Management Agency</a:t>
            </a:r>
            <a:endParaRPr lang="en-US" sz="3000" dirty="0"/>
          </a:p>
          <a:p>
            <a:r>
              <a:rPr lang="en-US" sz="3000"/>
              <a:t> </a:t>
            </a:r>
            <a:endParaRPr lang="en-US" sz="3000" dirty="0"/>
          </a:p>
          <a:p>
            <a:r>
              <a:rPr lang="en-US" sz="3000" dirty="0"/>
              <a:t> Emergency Planning. Petition filed at the NRC, and this Contention is parked at the Atomic Safety &amp; Licensing </a:t>
            </a:r>
            <a:r>
              <a:rPr lang="en-US" sz="3000"/>
              <a:t>Board</a:t>
            </a:r>
            <a:endParaRPr lang="en-US" sz="3000" dirty="0"/>
          </a:p>
          <a:p>
            <a:r>
              <a:rPr lang="en-US" sz="3000"/>
              <a:t> </a:t>
            </a:r>
            <a:endParaRPr lang="en-US" sz="3000" dirty="0"/>
          </a:p>
          <a:p>
            <a:r>
              <a:rPr lang="en-US" sz="3000"/>
              <a:t>Nuclear Regulatory Commission: </a:t>
            </a:r>
            <a:endParaRPr lang="en-US" sz="3000" dirty="0"/>
          </a:p>
          <a:p>
            <a:endParaRPr lang="en-US" sz="3000" dirty="0"/>
          </a:p>
          <a:p>
            <a:r>
              <a:rPr lang="en-US" sz="3000"/>
              <a:t> Fuel loading: We won a stay until this summer.</a:t>
            </a:r>
            <a:endParaRPr lang="en-US" sz="3000" dirty="0"/>
          </a:p>
          <a:p>
            <a:endParaRPr lang="en-US" sz="3000" dirty="0"/>
          </a:p>
          <a:p>
            <a:r>
              <a:rPr lang="en-US" sz="3000" dirty="0"/>
              <a:t>TMI-1’s </a:t>
            </a:r>
            <a:r>
              <a:rPr lang="en-US" sz="3000" dirty="0" err="1"/>
              <a:t>LAR’s</a:t>
            </a:r>
            <a:r>
              <a:rPr lang="en-US" sz="3000" dirty="0"/>
              <a:t> were submitted in February.</a:t>
            </a:r>
          </a:p>
          <a:p>
            <a:endParaRPr lang="en-US" sz="3000" dirty="0"/>
          </a:p>
          <a:p>
            <a:r>
              <a:rPr lang="en-US" sz="3000"/>
              <a:t>License “renewal” prompted “exemption” filing by </a:t>
            </a:r>
            <a:r>
              <a:rPr lang="en-US" sz="3000" dirty="0"/>
              <a:t>TMIA. Introduced as a Contention and dismissed</a:t>
            </a:r>
          </a:p>
          <a:p>
            <a:endParaRPr lang="en-US" sz="3000" dirty="0"/>
          </a:p>
          <a:p>
            <a:r>
              <a:rPr lang="en-US" sz="3000"/>
              <a:t>Name change: We lost and the appeal was denied.</a:t>
            </a:r>
            <a:endParaRPr lang="en-US" sz="3000" dirty="0"/>
          </a:p>
          <a:p>
            <a:endParaRPr lang="en-US" dirty="0"/>
          </a:p>
          <a:p>
            <a:endParaRPr lang="en-US" dirty="0"/>
          </a:p>
        </p:txBody>
      </p:sp>
      <p:sp>
        <p:nvSpPr>
          <p:cNvPr id="3" name="Date Placeholder 2">
            <a:extLst>
              <a:ext uri="{FF2B5EF4-FFF2-40B4-BE49-F238E27FC236}">
                <a16:creationId xmlns:a16="http://schemas.microsoft.com/office/drawing/2014/main" id="{844689F4-D653-8C7C-62D7-2CD75FA68689}"/>
              </a:ext>
            </a:extLst>
          </p:cNvPr>
          <p:cNvSpPr>
            <a:spLocks noGrp="1"/>
          </p:cNvSpPr>
          <p:nvPr>
            <p:ph type="dt" sz="half" idx="10"/>
          </p:nvPr>
        </p:nvSpPr>
        <p:spPr/>
        <p:txBody>
          <a:bodyPr/>
          <a:lstStyle/>
          <a:p>
            <a:fld id="{8E30AE53-262E-43E1-B2E9-F6BA19021BD1}" type="datetime1">
              <a:t>5/15/2026</a:t>
            </a:fld>
            <a:endParaRPr lang="en-US" dirty="0"/>
          </a:p>
        </p:txBody>
      </p:sp>
      <p:sp>
        <p:nvSpPr>
          <p:cNvPr id="4" name="Footer Placeholder 3">
            <a:extLst>
              <a:ext uri="{FF2B5EF4-FFF2-40B4-BE49-F238E27FC236}">
                <a16:creationId xmlns:a16="http://schemas.microsoft.com/office/drawing/2014/main" id="{6AC9F2FF-0A02-92CA-9312-4E10AFC6FC63}"/>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6512705F-19EA-2B46-1415-DC90495FCC1F}"/>
              </a:ext>
            </a:extLst>
          </p:cNvPr>
          <p:cNvSpPr>
            <a:spLocks noGrp="1"/>
          </p:cNvSpPr>
          <p:nvPr>
            <p:ph type="sldNum" sz="quarter" idx="12"/>
          </p:nvPr>
        </p:nvSpPr>
        <p:spPr/>
        <p:txBody>
          <a:bodyPr/>
          <a:lstStyle/>
          <a:p>
            <a:fld id="{6E91CC32-6A6B-4E2E-BBA1-6864F305DA26}" type="slidenum">
              <a:rPr lang="en-US" dirty="0"/>
              <a:t>20</a:t>
            </a:fld>
            <a:endParaRPr lang="en-US" dirty="0"/>
          </a:p>
        </p:txBody>
      </p:sp>
    </p:spTree>
    <p:extLst>
      <p:ext uri="{BB962C8B-B14F-4D97-AF65-F5344CB8AC3E}">
        <p14:creationId xmlns:p14="http://schemas.microsoft.com/office/powerpoint/2010/main" val="4197272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8F603-F0DC-C663-1E3A-EDE75556D82A}"/>
              </a:ext>
            </a:extLst>
          </p:cNvPr>
          <p:cNvSpPr>
            <a:spLocks noGrp="1"/>
          </p:cNvSpPr>
          <p:nvPr>
            <p:ph type="title"/>
          </p:nvPr>
        </p:nvSpPr>
        <p:spPr>
          <a:xfrm>
            <a:off x="308387" y="427087"/>
            <a:ext cx="11309085" cy="6192967"/>
          </a:xfrm>
        </p:spPr>
        <p:txBody>
          <a:bodyPr vert="horz" lIns="91440" tIns="45720" rIns="91440" bIns="45720" rtlCol="0" anchor="t">
            <a:noAutofit/>
          </a:bodyPr>
          <a:lstStyle/>
          <a:p>
            <a:r>
              <a:rPr lang="en-US" sz="3200" dirty="0"/>
              <a:t>Steam Generator tube failure and “wet layups” will surface, but we don’t have the resources to litigate.</a:t>
            </a:r>
          </a:p>
          <a:p>
            <a:r>
              <a:rPr lang="en-US" sz="3200"/>
              <a:t> </a:t>
            </a:r>
            <a:endParaRPr lang="en-US" sz="3200" dirty="0"/>
          </a:p>
          <a:p>
            <a:r>
              <a:rPr lang="en-US" sz="3200"/>
              <a:t> Susquehanna River Basin Commission.</a:t>
            </a:r>
            <a:endParaRPr lang="en-US" sz="3200" dirty="0"/>
          </a:p>
          <a:p>
            <a:r>
              <a:rPr lang="en-US" sz="3200"/>
              <a:t> </a:t>
            </a:r>
            <a:endParaRPr lang="en-US" sz="3200" dirty="0"/>
          </a:p>
          <a:p>
            <a:r>
              <a:rPr lang="en-US" sz="3200"/>
              <a:t>Consumptive use and surface withdrawal for </a:t>
            </a:r>
            <a:r>
              <a:rPr lang="en-US" sz="3200" dirty="0"/>
              <a:t>Amazon at Susquehanna was approved.</a:t>
            </a:r>
          </a:p>
          <a:p>
            <a:r>
              <a:rPr lang="en-US" sz="3200"/>
              <a:t> </a:t>
            </a:r>
            <a:endParaRPr lang="en-US" sz="3200" dirty="0"/>
          </a:p>
          <a:p>
            <a:r>
              <a:rPr lang="en-US" sz="3200" dirty="0"/>
              <a:t> Consumptive use and surface withdrawal for Three Mile Island was submitted and not approved. The vote is in June.</a:t>
            </a:r>
          </a:p>
          <a:p>
            <a:endParaRPr lang="en-US" sz="3200" dirty="0"/>
          </a:p>
          <a:p>
            <a:r>
              <a:rPr lang="en-US" sz="3200" dirty="0"/>
              <a:t>Both initial applications had flaws and were rejected.  </a:t>
            </a:r>
          </a:p>
          <a:p>
            <a:endParaRPr lang="en-US" sz="3000" dirty="0"/>
          </a:p>
          <a:p>
            <a:endParaRPr lang="en-US" sz="3000" dirty="0"/>
          </a:p>
          <a:p>
            <a:endParaRPr lang="en-US" sz="2800" dirty="0"/>
          </a:p>
          <a:p>
            <a:endParaRPr lang="en-US" sz="2800" dirty="0"/>
          </a:p>
        </p:txBody>
      </p:sp>
      <p:sp>
        <p:nvSpPr>
          <p:cNvPr id="3" name="Date Placeholder 2">
            <a:extLst>
              <a:ext uri="{FF2B5EF4-FFF2-40B4-BE49-F238E27FC236}">
                <a16:creationId xmlns:a16="http://schemas.microsoft.com/office/drawing/2014/main" id="{430FF5E1-B338-132B-2B3D-8C1A32A7DE80}"/>
              </a:ext>
            </a:extLst>
          </p:cNvPr>
          <p:cNvSpPr>
            <a:spLocks noGrp="1"/>
          </p:cNvSpPr>
          <p:nvPr>
            <p:ph type="dt" sz="half" idx="10"/>
          </p:nvPr>
        </p:nvSpPr>
        <p:spPr/>
        <p:txBody>
          <a:bodyPr/>
          <a:lstStyle/>
          <a:p>
            <a:fld id="{7BE52632-D4BB-4F6B-93BF-A0467A99BDC0}" type="datetime1">
              <a:t>5/15/2026</a:t>
            </a:fld>
            <a:endParaRPr lang="en-US" dirty="0"/>
          </a:p>
        </p:txBody>
      </p:sp>
      <p:sp>
        <p:nvSpPr>
          <p:cNvPr id="4" name="Footer Placeholder 3">
            <a:extLst>
              <a:ext uri="{FF2B5EF4-FFF2-40B4-BE49-F238E27FC236}">
                <a16:creationId xmlns:a16="http://schemas.microsoft.com/office/drawing/2014/main" id="{8AF124D1-F4C3-5CD8-6E2E-8D70AE8AD70C}"/>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96A0B368-16B5-76EF-CCC4-663F1FE0E477}"/>
              </a:ext>
            </a:extLst>
          </p:cNvPr>
          <p:cNvSpPr>
            <a:spLocks noGrp="1"/>
          </p:cNvSpPr>
          <p:nvPr>
            <p:ph type="sldNum" sz="quarter" idx="12"/>
          </p:nvPr>
        </p:nvSpPr>
        <p:spPr/>
        <p:txBody>
          <a:bodyPr/>
          <a:lstStyle/>
          <a:p>
            <a:fld id="{6E91CC32-6A6B-4E2E-BBA1-6864F305DA26}" type="slidenum">
              <a:rPr lang="en-US" dirty="0"/>
              <a:t>21</a:t>
            </a:fld>
            <a:endParaRPr lang="en-US" dirty="0"/>
          </a:p>
        </p:txBody>
      </p:sp>
    </p:spTree>
    <p:extLst>
      <p:ext uri="{BB962C8B-B14F-4D97-AF65-F5344CB8AC3E}">
        <p14:creationId xmlns:p14="http://schemas.microsoft.com/office/powerpoint/2010/main" val="828082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D57CB-36CA-7D90-44E1-6F11194E520E}"/>
              </a:ext>
            </a:extLst>
          </p:cNvPr>
          <p:cNvSpPr>
            <a:spLocks noGrp="1"/>
          </p:cNvSpPr>
          <p:nvPr>
            <p:ph type="title"/>
          </p:nvPr>
        </p:nvSpPr>
        <p:spPr>
          <a:xfrm>
            <a:off x="308387" y="613993"/>
            <a:ext cx="11309085" cy="5819156"/>
          </a:xfrm>
        </p:spPr>
        <p:txBody>
          <a:bodyPr>
            <a:normAutofit/>
          </a:bodyPr>
          <a:lstStyle/>
          <a:p>
            <a:r>
              <a:rPr lang="en-US" sz="4000"/>
              <a:t>NRC and TMI-2 Response</a:t>
            </a:r>
            <a:br>
              <a:rPr lang="en-US" sz="3200" dirty="0"/>
            </a:br>
            <a:br>
              <a:rPr lang="en-US" sz="3200" dirty="0"/>
            </a:br>
            <a:br>
              <a:rPr lang="en-US" sz="3200" dirty="0"/>
            </a:br>
            <a:r>
              <a:rPr lang="en-US" sz="3000"/>
              <a:t>Post-script: TMI-2 Cleanup to Be “Paused.”</a:t>
            </a:r>
            <a:endParaRPr lang="en-US" sz="3000" dirty="0"/>
          </a:p>
          <a:p>
            <a:br>
              <a:rPr lang="en-US" sz="3000" dirty="0"/>
            </a:br>
            <a:r>
              <a:rPr lang="en-US" sz="3000"/>
              <a:t>NRC: “The NRC staﬀ requests that TMI-2 Solutions </a:t>
            </a:r>
            <a:r>
              <a:rPr lang="en-US" sz="3000" dirty="0"/>
              <a:t>explain its strategy to eﬀectively reconstitute and train personnel needed to perform during active decommissioning after a three-year hiatus of active decommissioning.”</a:t>
            </a:r>
          </a:p>
          <a:p>
            <a:endParaRPr lang="en-US" sz="3000" dirty="0"/>
          </a:p>
          <a:p>
            <a:r>
              <a:rPr lang="en-US" sz="3000"/>
              <a:t>TMI-2 Solutions: “To add context to this request, consideration must be given to year-over-year Nuclear Decommissioning Trust Fund performance."</a:t>
            </a:r>
            <a:endParaRPr lang="en-US" sz="3000" dirty="0"/>
          </a:p>
          <a:p>
            <a:endParaRPr lang="en-US" dirty="0"/>
          </a:p>
          <a:p>
            <a:endParaRPr lang="en-US" dirty="0"/>
          </a:p>
        </p:txBody>
      </p:sp>
      <p:sp>
        <p:nvSpPr>
          <p:cNvPr id="3" name="Date Placeholder 2">
            <a:extLst>
              <a:ext uri="{FF2B5EF4-FFF2-40B4-BE49-F238E27FC236}">
                <a16:creationId xmlns:a16="http://schemas.microsoft.com/office/drawing/2014/main" id="{87FB96A9-1EB6-DE97-9535-6DBEEE6B7DF9}"/>
              </a:ext>
            </a:extLst>
          </p:cNvPr>
          <p:cNvSpPr>
            <a:spLocks noGrp="1"/>
          </p:cNvSpPr>
          <p:nvPr>
            <p:ph type="dt" sz="half" idx="10"/>
          </p:nvPr>
        </p:nvSpPr>
        <p:spPr/>
        <p:txBody>
          <a:bodyPr/>
          <a:lstStyle/>
          <a:p>
            <a:fld id="{8A917131-8ACE-4676-99C2-D0B437C99B8C}" type="datetime1">
              <a:t>5/15/2026</a:t>
            </a:fld>
            <a:endParaRPr lang="en-US" dirty="0"/>
          </a:p>
        </p:txBody>
      </p:sp>
      <p:sp>
        <p:nvSpPr>
          <p:cNvPr id="4" name="Footer Placeholder 3">
            <a:extLst>
              <a:ext uri="{FF2B5EF4-FFF2-40B4-BE49-F238E27FC236}">
                <a16:creationId xmlns:a16="http://schemas.microsoft.com/office/drawing/2014/main" id="{C0BF1BF6-D630-5D2C-98B5-24A039E4FD48}"/>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D7702C5A-263A-0680-5FB0-0A3E0C6BAB5F}"/>
              </a:ext>
            </a:extLst>
          </p:cNvPr>
          <p:cNvSpPr>
            <a:spLocks noGrp="1"/>
          </p:cNvSpPr>
          <p:nvPr>
            <p:ph type="sldNum" sz="quarter" idx="12"/>
          </p:nvPr>
        </p:nvSpPr>
        <p:spPr/>
        <p:txBody>
          <a:bodyPr/>
          <a:lstStyle/>
          <a:p>
            <a:fld id="{6E91CC32-6A6B-4E2E-BBA1-6864F305DA26}" type="slidenum">
              <a:rPr lang="en-US" dirty="0"/>
              <a:t>22</a:t>
            </a:fld>
            <a:endParaRPr lang="en-US" dirty="0"/>
          </a:p>
        </p:txBody>
      </p:sp>
    </p:spTree>
    <p:extLst>
      <p:ext uri="{BB962C8B-B14F-4D97-AF65-F5344CB8AC3E}">
        <p14:creationId xmlns:p14="http://schemas.microsoft.com/office/powerpoint/2010/main" val="2969711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A5E63-7EC3-1FA5-D7F2-D0C3D786A450}"/>
              </a:ext>
            </a:extLst>
          </p:cNvPr>
          <p:cNvSpPr>
            <a:spLocks noGrp="1"/>
          </p:cNvSpPr>
          <p:nvPr>
            <p:ph type="title"/>
          </p:nvPr>
        </p:nvSpPr>
        <p:spPr>
          <a:xfrm>
            <a:off x="375084" y="405570"/>
            <a:ext cx="11004707" cy="1304150"/>
          </a:xfrm>
        </p:spPr>
        <p:txBody>
          <a:bodyPr/>
          <a:lstStyle/>
          <a:p>
            <a:pPr algn="ctr"/>
            <a:r>
              <a:rPr lang="en-US" dirty="0"/>
              <a:t>The Future </a:t>
            </a:r>
            <a:r>
              <a:rPr lang="en-US"/>
              <a:t>Should Not Repeat</a:t>
            </a:r>
            <a:r>
              <a:rPr lang="en-US" dirty="0"/>
              <a:t> Historical Mistakes</a:t>
            </a:r>
            <a:endParaRPr lang="en-US"/>
          </a:p>
        </p:txBody>
      </p:sp>
      <p:pic>
        <p:nvPicPr>
          <p:cNvPr id="8" name="Content Placeholder 7" descr="In this March 30, 1979, photo a cooling tower of the Three Mile Island nuclear power plant near Harrisburg, Pa., looms behind an abandoned playground. , Picture">
            <a:extLst>
              <a:ext uri="{FF2B5EF4-FFF2-40B4-BE49-F238E27FC236}">
                <a16:creationId xmlns:a16="http://schemas.microsoft.com/office/drawing/2014/main" id="{B26ADD1C-FEED-7EB1-5DA4-0FF41666826D}"/>
              </a:ext>
            </a:extLst>
          </p:cNvPr>
          <p:cNvPicPr>
            <a:picLocks noGrp="1" noChangeAspect="1"/>
          </p:cNvPicPr>
          <p:nvPr>
            <p:ph sz="half" idx="1"/>
          </p:nvPr>
        </p:nvPicPr>
        <p:blipFill>
          <a:blip r:embed="rId2"/>
          <a:stretch>
            <a:fillRect/>
          </a:stretch>
        </p:blipFill>
        <p:spPr>
          <a:xfrm>
            <a:off x="7415" y="1717521"/>
            <a:ext cx="5965892" cy="4888836"/>
          </a:xfrm>
          <a:prstGeom prst="rect">
            <a:avLst/>
          </a:prstGeom>
        </p:spPr>
      </p:pic>
      <p:pic>
        <p:nvPicPr>
          <p:cNvPr id="9" name="Content Placeholder 8" descr="A sign in the ground&#10;&#10;AI-generated content may be incorrect.">
            <a:extLst>
              <a:ext uri="{FF2B5EF4-FFF2-40B4-BE49-F238E27FC236}">
                <a16:creationId xmlns:a16="http://schemas.microsoft.com/office/drawing/2014/main" id="{1334EBE6-B12E-3DB3-6634-98A6A3545F6D}"/>
              </a:ext>
            </a:extLst>
          </p:cNvPr>
          <p:cNvPicPr>
            <a:picLocks noGrp="1" noChangeAspect="1"/>
          </p:cNvPicPr>
          <p:nvPr>
            <p:ph sz="half" idx="2"/>
          </p:nvPr>
        </p:nvPicPr>
        <p:blipFill>
          <a:blip r:embed="rId3"/>
          <a:stretch>
            <a:fillRect/>
          </a:stretch>
        </p:blipFill>
        <p:spPr>
          <a:xfrm>
            <a:off x="6092013" y="1727623"/>
            <a:ext cx="5949133" cy="4868631"/>
          </a:xfrm>
          <a:prstGeom prst="rect">
            <a:avLst/>
          </a:prstGeom>
        </p:spPr>
      </p:pic>
      <p:sp>
        <p:nvSpPr>
          <p:cNvPr id="3" name="Date Placeholder 2">
            <a:extLst>
              <a:ext uri="{FF2B5EF4-FFF2-40B4-BE49-F238E27FC236}">
                <a16:creationId xmlns:a16="http://schemas.microsoft.com/office/drawing/2014/main" id="{AC2F89FA-8688-15D4-D8C9-FBF53042DB91}"/>
              </a:ext>
            </a:extLst>
          </p:cNvPr>
          <p:cNvSpPr>
            <a:spLocks noGrp="1"/>
          </p:cNvSpPr>
          <p:nvPr>
            <p:ph type="dt" sz="half" idx="10"/>
          </p:nvPr>
        </p:nvSpPr>
        <p:spPr/>
        <p:txBody>
          <a:bodyPr/>
          <a:lstStyle/>
          <a:p>
            <a:fld id="{66A942F7-2691-4AD0-B2E9-4BA9F4154F9C}" type="datetime1">
              <a:t>5/15/2026</a:t>
            </a:fld>
            <a:endParaRPr lang="en-US" dirty="0"/>
          </a:p>
        </p:txBody>
      </p:sp>
      <p:sp>
        <p:nvSpPr>
          <p:cNvPr id="4" name="Footer Placeholder 3">
            <a:extLst>
              <a:ext uri="{FF2B5EF4-FFF2-40B4-BE49-F238E27FC236}">
                <a16:creationId xmlns:a16="http://schemas.microsoft.com/office/drawing/2014/main" id="{1A168BEF-3C56-BAFA-3465-66683FC17594}"/>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9EB15D74-7D00-5048-1DEB-9448B8E6F146}"/>
              </a:ext>
            </a:extLst>
          </p:cNvPr>
          <p:cNvSpPr>
            <a:spLocks noGrp="1"/>
          </p:cNvSpPr>
          <p:nvPr>
            <p:ph type="sldNum" sz="quarter" idx="12"/>
          </p:nvPr>
        </p:nvSpPr>
        <p:spPr/>
        <p:txBody>
          <a:bodyPr/>
          <a:lstStyle/>
          <a:p>
            <a:fld id="{6E91CC32-6A6B-4E2E-BBA1-6864F305DA26}" type="slidenum">
              <a:rPr lang="en-US" dirty="0"/>
              <a:t>23</a:t>
            </a:fld>
            <a:endParaRPr lang="en-US" dirty="0"/>
          </a:p>
        </p:txBody>
      </p:sp>
    </p:spTree>
    <p:extLst>
      <p:ext uri="{BB962C8B-B14F-4D97-AF65-F5344CB8AC3E}">
        <p14:creationId xmlns:p14="http://schemas.microsoft.com/office/powerpoint/2010/main" val="2103968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5C8B4-A2CC-98C9-BC18-ACBEE1CB9C41}"/>
              </a:ext>
            </a:extLst>
          </p:cNvPr>
          <p:cNvSpPr>
            <a:spLocks noGrp="1"/>
          </p:cNvSpPr>
          <p:nvPr>
            <p:ph type="title"/>
          </p:nvPr>
        </p:nvSpPr>
        <p:spPr>
          <a:xfrm>
            <a:off x="303197" y="319307"/>
            <a:ext cx="11105348" cy="1922375"/>
          </a:xfrm>
        </p:spPr>
        <p:txBody>
          <a:bodyPr vert="horz" lIns="91440" tIns="45720" rIns="91440" bIns="45720" rtlCol="0" anchor="t">
            <a:noAutofit/>
          </a:bodyPr>
          <a:lstStyle/>
          <a:p>
            <a:r>
              <a:rPr lang="en-US" sz="2400" dirty="0">
                <a:latin typeface="Georgia"/>
              </a:rPr>
              <a:t>Sometimes you have to revisit the past to rescue the future. In the 1960s atomic scientists predicted the dawn of a new day where automobiles would be powered by nuclear fuel, and weather could be controlled by atomic clouds. Their high priest - Levi Strauss - promoted nuclear energy in 1954 as "electricity too cheap to meter.”</a:t>
            </a:r>
            <a:endParaRPr lang="en-US" dirty="0"/>
          </a:p>
        </p:txBody>
      </p:sp>
      <p:pic>
        <p:nvPicPr>
          <p:cNvPr id="9" name="Content Placeholder 8" descr="A person in a suit holding a stick&#10;&#10;AI-generated content may be incorrect.">
            <a:extLst>
              <a:ext uri="{FF2B5EF4-FFF2-40B4-BE49-F238E27FC236}">
                <a16:creationId xmlns:a16="http://schemas.microsoft.com/office/drawing/2014/main" id="{3136075A-044C-A572-7CF4-24FB8FDA97E6}"/>
              </a:ext>
            </a:extLst>
          </p:cNvPr>
          <p:cNvPicPr>
            <a:picLocks noGrp="1" noChangeAspect="1"/>
          </p:cNvPicPr>
          <p:nvPr>
            <p:ph sz="half" idx="2"/>
          </p:nvPr>
        </p:nvPicPr>
        <p:blipFill>
          <a:blip r:embed="rId2"/>
          <a:stretch>
            <a:fillRect/>
          </a:stretch>
        </p:blipFill>
        <p:spPr>
          <a:xfrm>
            <a:off x="6783455" y="2597233"/>
            <a:ext cx="3962400" cy="3057525"/>
          </a:xfrm>
          <a:prstGeom prst="rect">
            <a:avLst/>
          </a:prstGeom>
        </p:spPr>
      </p:pic>
      <p:sp>
        <p:nvSpPr>
          <p:cNvPr id="4" name="Date Placeholder 3">
            <a:extLst>
              <a:ext uri="{FF2B5EF4-FFF2-40B4-BE49-F238E27FC236}">
                <a16:creationId xmlns:a16="http://schemas.microsoft.com/office/drawing/2014/main" id="{1E8CCF0D-544F-2F18-F527-BCC0ED5547A1}"/>
              </a:ext>
            </a:extLst>
          </p:cNvPr>
          <p:cNvSpPr>
            <a:spLocks noGrp="1"/>
          </p:cNvSpPr>
          <p:nvPr>
            <p:ph type="dt" sz="half" idx="10"/>
          </p:nvPr>
        </p:nvSpPr>
        <p:spPr/>
        <p:txBody>
          <a:bodyPr/>
          <a:lstStyle/>
          <a:p>
            <a:fld id="{D2C14BAE-BFA0-40D4-ACD1-08985951AA68}" type="datetime1">
              <a:t>5/15/2026</a:t>
            </a:fld>
            <a:endParaRPr lang="en-US" dirty="0"/>
          </a:p>
        </p:txBody>
      </p:sp>
      <p:sp>
        <p:nvSpPr>
          <p:cNvPr id="5" name="Footer Placeholder 4">
            <a:extLst>
              <a:ext uri="{FF2B5EF4-FFF2-40B4-BE49-F238E27FC236}">
                <a16:creationId xmlns:a16="http://schemas.microsoft.com/office/drawing/2014/main" id="{F62E05F9-C39D-02F4-1E09-B20E8EFEEEF0}"/>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F160B10D-20D4-8218-606D-FDC162F557A8}"/>
              </a:ext>
            </a:extLst>
          </p:cNvPr>
          <p:cNvSpPr>
            <a:spLocks noGrp="1"/>
          </p:cNvSpPr>
          <p:nvPr>
            <p:ph type="sldNum" sz="quarter" idx="12"/>
          </p:nvPr>
        </p:nvSpPr>
        <p:spPr/>
        <p:txBody>
          <a:bodyPr/>
          <a:lstStyle/>
          <a:p>
            <a:fld id="{6E91CC32-6A6B-4E2E-BBA1-6864F305DA26}" type="slidenum">
              <a:rPr lang="en-US" dirty="0"/>
              <a:t>3</a:t>
            </a:fld>
            <a:endParaRPr lang="en-US" dirty="0"/>
          </a:p>
        </p:txBody>
      </p:sp>
      <p:pic>
        <p:nvPicPr>
          <p:cNvPr id="12" name="Content Placeholder 11" descr="Too Cheap to Meter - Matt Rickard, Picture">
            <a:extLst>
              <a:ext uri="{FF2B5EF4-FFF2-40B4-BE49-F238E27FC236}">
                <a16:creationId xmlns:a16="http://schemas.microsoft.com/office/drawing/2014/main" id="{40DD7DD2-3468-3429-FCBB-19A98F07EB74}"/>
              </a:ext>
            </a:extLst>
          </p:cNvPr>
          <p:cNvPicPr>
            <a:picLocks noGrp="1" noChangeAspect="1"/>
          </p:cNvPicPr>
          <p:nvPr>
            <p:ph sz="half" idx="1"/>
          </p:nvPr>
        </p:nvPicPr>
        <p:blipFill>
          <a:blip r:embed="rId3"/>
          <a:stretch>
            <a:fillRect/>
          </a:stretch>
        </p:blipFill>
        <p:spPr>
          <a:xfrm>
            <a:off x="1056961" y="2410180"/>
            <a:ext cx="4571288" cy="3431632"/>
          </a:xfrm>
          <a:prstGeom prst="rect">
            <a:avLst/>
          </a:prstGeom>
        </p:spPr>
      </p:pic>
    </p:spTree>
    <p:extLst>
      <p:ext uri="{BB962C8B-B14F-4D97-AF65-F5344CB8AC3E}">
        <p14:creationId xmlns:p14="http://schemas.microsoft.com/office/powerpoint/2010/main" val="516333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6BC7-3E91-2164-E622-6AE52AE4DAAB}"/>
              </a:ext>
            </a:extLst>
          </p:cNvPr>
          <p:cNvSpPr>
            <a:spLocks noGrp="1"/>
          </p:cNvSpPr>
          <p:nvPr>
            <p:ph type="title"/>
          </p:nvPr>
        </p:nvSpPr>
        <p:spPr>
          <a:xfrm>
            <a:off x="303197" y="506212"/>
            <a:ext cx="10846556" cy="1907998"/>
          </a:xfrm>
        </p:spPr>
        <p:txBody>
          <a:bodyPr>
            <a:noAutofit/>
          </a:bodyPr>
          <a:lstStyle/>
          <a:p>
            <a:r>
              <a:rPr lang="en-US" sz="2600" dirty="0">
                <a:solidFill>
                  <a:srgbClr val="FFFFFF"/>
                </a:solidFill>
                <a:latin typeface="Neue Haas Grotesk Text Pro"/>
              </a:rPr>
              <a:t>Bill Gates is technology’s high priest, and founded, Terra Power, a nuclear development company. However, Microsoft did not buy energy for his proposed reactor in Wyoming. Instead, Microsoft signed a </a:t>
            </a:r>
            <a:r>
              <a:rPr lang="en-US" sz="2600" dirty="0" err="1">
                <a:solidFill>
                  <a:srgbClr val="FFFFFF"/>
                </a:solidFill>
                <a:latin typeface="Neue Haas Grotesk Text Pro"/>
              </a:rPr>
              <a:t>sweet heart</a:t>
            </a:r>
            <a:r>
              <a:rPr lang="en-US" sz="2600" dirty="0">
                <a:solidFill>
                  <a:srgbClr val="FFFFFF"/>
                </a:solidFill>
                <a:latin typeface="Neue Haas Grotesk Text Pro"/>
              </a:rPr>
              <a:t> deal TMI, that’s short on details by high on subsidies.</a:t>
            </a:r>
          </a:p>
        </p:txBody>
      </p:sp>
      <p:pic>
        <p:nvPicPr>
          <p:cNvPr id="8" name="Content Placeholder 7" descr="Der Mann hinter Karl Klammer | Das Satiremagazin EULENSPIEGEL, Picture">
            <a:extLst>
              <a:ext uri="{FF2B5EF4-FFF2-40B4-BE49-F238E27FC236}">
                <a16:creationId xmlns:a16="http://schemas.microsoft.com/office/drawing/2014/main" id="{3D9E6F80-84C8-FD18-3C96-D6C188300B70}"/>
              </a:ext>
            </a:extLst>
          </p:cNvPr>
          <p:cNvPicPr>
            <a:picLocks noGrp="1" noChangeAspect="1"/>
          </p:cNvPicPr>
          <p:nvPr>
            <p:ph sz="half" idx="1"/>
          </p:nvPr>
        </p:nvPicPr>
        <p:blipFill>
          <a:blip r:embed="rId2"/>
          <a:stretch>
            <a:fillRect/>
          </a:stretch>
        </p:blipFill>
        <p:spPr>
          <a:xfrm>
            <a:off x="1299133" y="2415719"/>
            <a:ext cx="3483094" cy="4369458"/>
          </a:xfrm>
          <a:prstGeom prst="rect">
            <a:avLst/>
          </a:prstGeom>
        </p:spPr>
      </p:pic>
      <p:pic>
        <p:nvPicPr>
          <p:cNvPr id="9" name="Content Placeholder 8" descr="Cagle.com, Picture">
            <a:extLst>
              <a:ext uri="{FF2B5EF4-FFF2-40B4-BE49-F238E27FC236}">
                <a16:creationId xmlns:a16="http://schemas.microsoft.com/office/drawing/2014/main" id="{11BFB315-7AE6-AC67-E3D5-0D90482C8EA8}"/>
              </a:ext>
            </a:extLst>
          </p:cNvPr>
          <p:cNvPicPr>
            <a:picLocks noGrp="1" noChangeAspect="1"/>
          </p:cNvPicPr>
          <p:nvPr>
            <p:ph sz="half" idx="2"/>
          </p:nvPr>
        </p:nvPicPr>
        <p:blipFill>
          <a:blip r:embed="rId3"/>
          <a:stretch>
            <a:fillRect/>
          </a:stretch>
        </p:blipFill>
        <p:spPr>
          <a:xfrm>
            <a:off x="7348935" y="2416169"/>
            <a:ext cx="3334648" cy="4368559"/>
          </a:xfrm>
          <a:prstGeom prst="rect">
            <a:avLst/>
          </a:prstGeom>
        </p:spPr>
      </p:pic>
      <p:sp>
        <p:nvSpPr>
          <p:cNvPr id="5" name="Date Placeholder 4">
            <a:extLst>
              <a:ext uri="{FF2B5EF4-FFF2-40B4-BE49-F238E27FC236}">
                <a16:creationId xmlns:a16="http://schemas.microsoft.com/office/drawing/2014/main" id="{B0F921AF-E6DE-EB1F-01E6-5659C6DD7328}"/>
              </a:ext>
            </a:extLst>
          </p:cNvPr>
          <p:cNvSpPr>
            <a:spLocks noGrp="1"/>
          </p:cNvSpPr>
          <p:nvPr>
            <p:ph type="dt" sz="half" idx="10"/>
          </p:nvPr>
        </p:nvSpPr>
        <p:spPr/>
        <p:txBody>
          <a:bodyPr/>
          <a:lstStyle/>
          <a:p>
            <a:fld id="{3D54E88F-EA82-4294-B990-9BBE6DB95104}" type="datetime1">
              <a:t>5/15/2026</a:t>
            </a:fld>
            <a:endParaRPr lang="en-US" dirty="0"/>
          </a:p>
        </p:txBody>
      </p:sp>
      <p:sp>
        <p:nvSpPr>
          <p:cNvPr id="6" name="Footer Placeholder 5">
            <a:extLst>
              <a:ext uri="{FF2B5EF4-FFF2-40B4-BE49-F238E27FC236}">
                <a16:creationId xmlns:a16="http://schemas.microsoft.com/office/drawing/2014/main" id="{4E97D9EB-CB55-36F0-70CF-2B36B22591C5}"/>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0B0ED518-5FE9-7EE3-ACA9-2B9C55145F99}"/>
              </a:ext>
            </a:extLst>
          </p:cNvPr>
          <p:cNvSpPr>
            <a:spLocks noGrp="1"/>
          </p:cNvSpPr>
          <p:nvPr>
            <p:ph type="sldNum" sz="quarter" idx="12"/>
          </p:nvPr>
        </p:nvSpPr>
        <p:spPr/>
        <p:txBody>
          <a:bodyPr/>
          <a:lstStyle/>
          <a:p>
            <a:fld id="{6E91CC32-6A6B-4E2E-BBA1-6864F305DA26}" type="slidenum">
              <a:rPr lang="en-US" dirty="0"/>
              <a:t>4</a:t>
            </a:fld>
            <a:endParaRPr lang="en-US" dirty="0"/>
          </a:p>
        </p:txBody>
      </p:sp>
    </p:spTree>
    <p:extLst>
      <p:ext uri="{BB962C8B-B14F-4D97-AF65-F5344CB8AC3E}">
        <p14:creationId xmlns:p14="http://schemas.microsoft.com/office/powerpoint/2010/main" val="2952371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EF54-0CAD-5460-7065-CEBFE24B60F8}"/>
              </a:ext>
            </a:extLst>
          </p:cNvPr>
          <p:cNvSpPr>
            <a:spLocks noGrp="1"/>
          </p:cNvSpPr>
          <p:nvPr>
            <p:ph type="title"/>
          </p:nvPr>
        </p:nvSpPr>
        <p:spPr>
          <a:xfrm>
            <a:off x="6088085" y="470219"/>
            <a:ext cx="5946331" cy="5962930"/>
          </a:xfrm>
        </p:spPr>
        <p:txBody>
          <a:bodyPr>
            <a:noAutofit/>
          </a:bodyPr>
          <a:lstStyle/>
          <a:p>
            <a:r>
              <a:rPr lang="en-US" sz="3600" dirty="0">
                <a:solidFill>
                  <a:srgbClr val="FFFFFF"/>
                </a:solidFill>
                <a:latin typeface="Neue Haas Grotesk Text Pro"/>
              </a:rPr>
              <a:t>Repeating History </a:t>
            </a:r>
            <a:br>
              <a:rPr lang="en-US" sz="2800" dirty="0">
                <a:solidFill>
                  <a:srgbClr val="FFFFFF"/>
                </a:solidFill>
                <a:latin typeface="Neue Haas Grotesk Text Pro"/>
              </a:rPr>
            </a:br>
            <a:br>
              <a:rPr lang="en-US" sz="2800" dirty="0">
                <a:solidFill>
                  <a:srgbClr val="FFFFFF"/>
                </a:solidFill>
                <a:latin typeface="Neue Haas Grotesk Text Pro"/>
              </a:rPr>
            </a:br>
            <a:br>
              <a:rPr lang="en-US" sz="2800" dirty="0">
                <a:solidFill>
                  <a:srgbClr val="FFFFFF"/>
                </a:solidFill>
                <a:latin typeface="Neue Haas Grotesk Text Pro"/>
              </a:rPr>
            </a:br>
            <a:br>
              <a:rPr lang="en-US" sz="2800" dirty="0">
                <a:solidFill>
                  <a:srgbClr val="FFFFFF"/>
                </a:solidFill>
                <a:latin typeface="Neue Haas Grotesk Text Pro"/>
              </a:rPr>
            </a:br>
            <a:br>
              <a:rPr lang="en-US" sz="2800" dirty="0">
                <a:latin typeface="Neue Haas Grotesk Text Pro"/>
              </a:rPr>
            </a:br>
            <a:br>
              <a:rPr lang="en-US" sz="2800" dirty="0">
                <a:latin typeface="Neue Haas Grotesk Text Pro"/>
              </a:rPr>
            </a:br>
            <a:r>
              <a:rPr lang="en-US" sz="2800" dirty="0" err="1">
                <a:solidFill>
                  <a:srgbClr val="FFFFFF"/>
                </a:solidFill>
                <a:latin typeface="Neue Haas Grotesk Text Pro"/>
              </a:rPr>
              <a:t>History</a:t>
            </a:r>
            <a:r>
              <a:rPr lang="en-US" sz="2800" dirty="0">
                <a:solidFill>
                  <a:srgbClr val="FFFFFF"/>
                </a:solidFill>
                <a:latin typeface="Neue Haas Grotesk Text Pro"/>
              </a:rPr>
              <a:t> does repeat itself. TMI-1 came </a:t>
            </a:r>
            <a:r>
              <a:rPr lang="en-US" sz="2800" dirty="0" err="1">
                <a:solidFill>
                  <a:srgbClr val="FFFFFF"/>
                </a:solidFill>
                <a:latin typeface="Neue Haas Grotesk Text Pro"/>
              </a:rPr>
              <a:t>on line</a:t>
            </a:r>
            <a:r>
              <a:rPr lang="en-US" sz="2800" dirty="0">
                <a:solidFill>
                  <a:srgbClr val="FFFFFF"/>
                </a:solidFill>
                <a:latin typeface="Neue Haas Grotesk Text Pro"/>
              </a:rPr>
              <a:t> in </a:t>
            </a:r>
            <a:r>
              <a:rPr lang="en-US" sz="2800" dirty="0" err="1">
                <a:solidFill>
                  <a:srgbClr val="FFFFFF"/>
                </a:solidFill>
                <a:latin typeface="Neue Haas Grotesk Text Pro"/>
              </a:rPr>
              <a:t>1974, and</a:t>
            </a:r>
            <a:r>
              <a:rPr lang="en-US" sz="2800" dirty="0">
                <a:solidFill>
                  <a:srgbClr val="FFFFFF"/>
                </a:solidFill>
                <a:latin typeface="Neue Haas Grotesk Text Pro"/>
              </a:rPr>
              <a:t> was born out of atomic wonder lust. TMI-1’s proposed resurrection will be foisted on the backs of rate payers and taxpayers.</a:t>
            </a:r>
            <a:endParaRPr lang="en-US" sz="2800" dirty="0"/>
          </a:p>
        </p:txBody>
      </p:sp>
      <p:sp>
        <p:nvSpPr>
          <p:cNvPr id="5" name="Date Placeholder 4">
            <a:extLst>
              <a:ext uri="{FF2B5EF4-FFF2-40B4-BE49-F238E27FC236}">
                <a16:creationId xmlns:a16="http://schemas.microsoft.com/office/drawing/2014/main" id="{BA85EABB-C68B-916F-227D-9EC02D27B341}"/>
              </a:ext>
            </a:extLst>
          </p:cNvPr>
          <p:cNvSpPr>
            <a:spLocks noGrp="1"/>
          </p:cNvSpPr>
          <p:nvPr>
            <p:ph type="dt" sz="half" idx="10"/>
          </p:nvPr>
        </p:nvSpPr>
        <p:spPr/>
        <p:txBody>
          <a:bodyPr/>
          <a:lstStyle/>
          <a:p>
            <a:fld id="{3B19D9A8-BBA5-4989-B604-29FA7761EAF2}" type="datetime1">
              <a:t>5/15/2026</a:t>
            </a:fld>
            <a:endParaRPr lang="en-US" dirty="0"/>
          </a:p>
        </p:txBody>
      </p:sp>
      <p:sp>
        <p:nvSpPr>
          <p:cNvPr id="6" name="Footer Placeholder 5">
            <a:extLst>
              <a:ext uri="{FF2B5EF4-FFF2-40B4-BE49-F238E27FC236}">
                <a16:creationId xmlns:a16="http://schemas.microsoft.com/office/drawing/2014/main" id="{B1FC4AC9-4BA9-18E4-E125-7BB3AE5748B7}"/>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5232647D-2DED-1F73-95F8-D3696F635AC0}"/>
              </a:ext>
            </a:extLst>
          </p:cNvPr>
          <p:cNvSpPr>
            <a:spLocks noGrp="1"/>
          </p:cNvSpPr>
          <p:nvPr>
            <p:ph type="sldNum" sz="quarter" idx="12"/>
          </p:nvPr>
        </p:nvSpPr>
        <p:spPr/>
        <p:txBody>
          <a:bodyPr/>
          <a:lstStyle/>
          <a:p>
            <a:fld id="{6E91CC32-6A6B-4E2E-BBA1-6864F305DA26}" type="slidenum">
              <a:rPr lang="en-US" dirty="0"/>
              <a:t>5</a:t>
            </a:fld>
            <a:endParaRPr lang="en-US" dirty="0"/>
          </a:p>
        </p:txBody>
      </p:sp>
      <p:pic>
        <p:nvPicPr>
          <p:cNvPr id="8" name="Picture 7" descr="Our Friend the Atom: Disney's 1956 ..., Picture">
            <a:extLst>
              <a:ext uri="{FF2B5EF4-FFF2-40B4-BE49-F238E27FC236}">
                <a16:creationId xmlns:a16="http://schemas.microsoft.com/office/drawing/2014/main" id="{84B98C04-E156-02C2-F7CF-AF5016A2BE58}"/>
              </a:ext>
            </a:extLst>
          </p:cNvPr>
          <p:cNvPicPr>
            <a:picLocks noChangeAspect="1"/>
          </p:cNvPicPr>
          <p:nvPr/>
        </p:nvPicPr>
        <p:blipFill>
          <a:blip r:embed="rId2"/>
          <a:stretch>
            <a:fillRect/>
          </a:stretch>
        </p:blipFill>
        <p:spPr>
          <a:xfrm>
            <a:off x="285571" y="358806"/>
            <a:ext cx="5539235" cy="2761711"/>
          </a:xfrm>
          <a:prstGeom prst="rect">
            <a:avLst/>
          </a:prstGeom>
        </p:spPr>
      </p:pic>
      <p:pic>
        <p:nvPicPr>
          <p:cNvPr id="9" name="Picture 8" descr="Propaganda Poster Art ..., Picture">
            <a:extLst>
              <a:ext uri="{FF2B5EF4-FFF2-40B4-BE49-F238E27FC236}">
                <a16:creationId xmlns:a16="http://schemas.microsoft.com/office/drawing/2014/main" id="{5E4B04AA-5DD0-6404-BC71-5BB8B99E6DA2}"/>
              </a:ext>
            </a:extLst>
          </p:cNvPr>
          <p:cNvPicPr>
            <a:picLocks noChangeAspect="1"/>
          </p:cNvPicPr>
          <p:nvPr/>
        </p:nvPicPr>
        <p:blipFill>
          <a:blip r:embed="rId3"/>
          <a:stretch>
            <a:fillRect/>
          </a:stretch>
        </p:blipFill>
        <p:spPr>
          <a:xfrm>
            <a:off x="291770" y="3562619"/>
            <a:ext cx="2867025" cy="2867025"/>
          </a:xfrm>
          <a:prstGeom prst="rect">
            <a:avLst/>
          </a:prstGeom>
        </p:spPr>
      </p:pic>
      <p:pic>
        <p:nvPicPr>
          <p:cNvPr id="10" name="Picture 9" descr="Vintage Nuclear Power Ads, Picture">
            <a:extLst>
              <a:ext uri="{FF2B5EF4-FFF2-40B4-BE49-F238E27FC236}">
                <a16:creationId xmlns:a16="http://schemas.microsoft.com/office/drawing/2014/main" id="{EE0D834F-6A26-0580-8E07-FAE49AD3EBB9}"/>
              </a:ext>
            </a:extLst>
          </p:cNvPr>
          <p:cNvPicPr>
            <a:picLocks noChangeAspect="1"/>
          </p:cNvPicPr>
          <p:nvPr/>
        </p:nvPicPr>
        <p:blipFill>
          <a:blip r:embed="rId4"/>
          <a:stretch>
            <a:fillRect/>
          </a:stretch>
        </p:blipFill>
        <p:spPr>
          <a:xfrm>
            <a:off x="3438884" y="3286395"/>
            <a:ext cx="2381250" cy="3419475"/>
          </a:xfrm>
          <a:prstGeom prst="rect">
            <a:avLst/>
          </a:prstGeom>
        </p:spPr>
      </p:pic>
    </p:spTree>
    <p:extLst>
      <p:ext uri="{BB962C8B-B14F-4D97-AF65-F5344CB8AC3E}">
        <p14:creationId xmlns:p14="http://schemas.microsoft.com/office/powerpoint/2010/main" val="1654535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CFFC-6714-B0BC-04DE-6BECA343A99C}"/>
              </a:ext>
            </a:extLst>
          </p:cNvPr>
          <p:cNvSpPr>
            <a:spLocks noGrp="1"/>
          </p:cNvSpPr>
          <p:nvPr>
            <p:ph type="ctrTitle"/>
          </p:nvPr>
        </p:nvSpPr>
        <p:spPr>
          <a:xfrm>
            <a:off x="322765" y="256610"/>
            <a:ext cx="11065208" cy="4048689"/>
          </a:xfrm>
        </p:spPr>
        <p:txBody>
          <a:bodyPr vert="horz" lIns="91440" tIns="45720" rIns="91440" bIns="45720" rtlCol="0" anchor="t">
            <a:noAutofit/>
          </a:bodyPr>
          <a:lstStyle/>
          <a:p>
            <a:r>
              <a:rPr lang="en-US" sz="3600"/>
              <a:t>PUBLIC BAILOUT </a:t>
            </a:r>
            <a:br>
              <a:rPr lang="en-US" sz="2400" dirty="0"/>
            </a:br>
            <a:br>
              <a:rPr lang="en-US" sz="2400" dirty="0"/>
            </a:br>
            <a:br>
              <a:rPr lang="en-US" sz="2400" dirty="0"/>
            </a:br>
            <a:r>
              <a:rPr lang="en-US" sz="2400"/>
              <a:t>Remember, TMI-1 was built with rate payer dollars, and enjoyed a </a:t>
            </a:r>
            <a:r>
              <a:rPr lang="en-US" sz="2400" dirty="0"/>
              <a:t>bailout to transition to deregulation.  </a:t>
            </a:r>
          </a:p>
          <a:p>
            <a:endParaRPr lang="en-US" sz="2400" dirty="0"/>
          </a:p>
          <a:p>
            <a:r>
              <a:rPr lang="en-US" sz="2400" dirty="0"/>
              <a:t>TMI complained they couldn’t compete in the </a:t>
            </a:r>
            <a:r>
              <a:rPr lang="en-US" sz="2400" dirty="0" err="1"/>
              <a:t>market place</a:t>
            </a:r>
            <a:r>
              <a:rPr lang="en-US" sz="2400" dirty="0"/>
              <a:t>. They were right. TMI-1 lost $300 million over eight years, and</a:t>
            </a:r>
          </a:p>
          <a:p>
            <a:r>
              <a:rPr lang="en-US" sz="2400"/>
              <a:t>the free market closed the plant in 2019.</a:t>
            </a:r>
            <a:endParaRPr lang="en-US" sz="2400" dirty="0"/>
          </a:p>
          <a:p>
            <a:endParaRPr lang="en-US" sz="2400" dirty="0"/>
          </a:p>
          <a:p>
            <a:r>
              <a:rPr lang="en-US" sz="2400"/>
              <a:t>How many times are we going to bail out TMI?</a:t>
            </a:r>
            <a:endParaRPr lang="en-US" sz="2400" dirty="0"/>
          </a:p>
          <a:p>
            <a:endParaRPr lang="en-US" sz="2400" dirty="0"/>
          </a:p>
        </p:txBody>
      </p:sp>
      <p:sp>
        <p:nvSpPr>
          <p:cNvPr id="6" name="Subtitle 5">
            <a:extLst>
              <a:ext uri="{FF2B5EF4-FFF2-40B4-BE49-F238E27FC236}">
                <a16:creationId xmlns:a16="http://schemas.microsoft.com/office/drawing/2014/main" id="{622BBF19-B55F-0893-5A71-FE55FC3CA725}"/>
              </a:ext>
            </a:extLst>
          </p:cNvPr>
          <p:cNvSpPr>
            <a:spLocks noGrp="1"/>
          </p:cNvSpPr>
          <p:nvPr>
            <p:ph type="subTitle" idx="1"/>
          </p:nvPr>
        </p:nvSpPr>
        <p:spPr>
          <a:xfrm>
            <a:off x="993044" y="6854675"/>
            <a:ext cx="8132227" cy="1350484"/>
          </a:xfrm>
        </p:spPr>
        <p:txBody>
          <a:bodyPr/>
          <a:lstStyle/>
          <a:p>
            <a:endParaRPr lang="en-US"/>
          </a:p>
        </p:txBody>
      </p:sp>
      <p:sp>
        <p:nvSpPr>
          <p:cNvPr id="3" name="Date Placeholder 2">
            <a:extLst>
              <a:ext uri="{FF2B5EF4-FFF2-40B4-BE49-F238E27FC236}">
                <a16:creationId xmlns:a16="http://schemas.microsoft.com/office/drawing/2014/main" id="{EF26CF83-4065-DCE0-76B5-27D80CCEDBCB}"/>
              </a:ext>
            </a:extLst>
          </p:cNvPr>
          <p:cNvSpPr>
            <a:spLocks noGrp="1"/>
          </p:cNvSpPr>
          <p:nvPr>
            <p:ph type="dt" sz="half" idx="10"/>
          </p:nvPr>
        </p:nvSpPr>
        <p:spPr/>
        <p:txBody>
          <a:bodyPr/>
          <a:lstStyle/>
          <a:p>
            <a:fld id="{85CEBB4C-2293-4606-B171-769D33C402C4}" type="datetime1">
              <a:t>5/15/2026</a:t>
            </a:fld>
            <a:endParaRPr lang="en-US" dirty="0"/>
          </a:p>
        </p:txBody>
      </p:sp>
      <p:sp>
        <p:nvSpPr>
          <p:cNvPr id="4" name="Footer Placeholder 3">
            <a:extLst>
              <a:ext uri="{FF2B5EF4-FFF2-40B4-BE49-F238E27FC236}">
                <a16:creationId xmlns:a16="http://schemas.microsoft.com/office/drawing/2014/main" id="{B18A20C3-78AA-E814-BF63-F7AB567A848A}"/>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4BE67179-490B-D15F-6B6E-094DFA9C8715}"/>
              </a:ext>
            </a:extLst>
          </p:cNvPr>
          <p:cNvSpPr>
            <a:spLocks noGrp="1"/>
          </p:cNvSpPr>
          <p:nvPr>
            <p:ph type="sldNum" sz="quarter" idx="12"/>
          </p:nvPr>
        </p:nvSpPr>
        <p:spPr/>
        <p:txBody>
          <a:bodyPr/>
          <a:lstStyle/>
          <a:p>
            <a:fld id="{6E91CC32-6A6B-4E2E-BBA1-6864F305DA26}" type="slidenum">
              <a:rPr lang="en-US" dirty="0"/>
              <a:t>6</a:t>
            </a:fld>
            <a:endParaRPr lang="en-US" dirty="0"/>
          </a:p>
        </p:txBody>
      </p:sp>
      <p:pic>
        <p:nvPicPr>
          <p:cNvPr id="7" name="Picture 6" descr="Picture">
            <a:extLst>
              <a:ext uri="{FF2B5EF4-FFF2-40B4-BE49-F238E27FC236}">
                <a16:creationId xmlns:a16="http://schemas.microsoft.com/office/drawing/2014/main" id="{276EDEE3-A266-20FB-13BB-70EE6864C2F7}"/>
              </a:ext>
            </a:extLst>
          </p:cNvPr>
          <p:cNvPicPr>
            <a:picLocks noChangeAspect="1"/>
          </p:cNvPicPr>
          <p:nvPr/>
        </p:nvPicPr>
        <p:blipFill>
          <a:blip r:embed="rId2"/>
          <a:stretch>
            <a:fillRect/>
          </a:stretch>
        </p:blipFill>
        <p:spPr>
          <a:xfrm>
            <a:off x="1780457" y="4139782"/>
            <a:ext cx="8372294" cy="2474700"/>
          </a:xfrm>
          <a:prstGeom prst="rect">
            <a:avLst/>
          </a:prstGeom>
        </p:spPr>
      </p:pic>
    </p:spTree>
    <p:extLst>
      <p:ext uri="{BB962C8B-B14F-4D97-AF65-F5344CB8AC3E}">
        <p14:creationId xmlns:p14="http://schemas.microsoft.com/office/powerpoint/2010/main" val="3890126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EAFB-D458-0001-1FF7-CA910CCC4C58}"/>
              </a:ext>
            </a:extLst>
          </p:cNvPr>
          <p:cNvSpPr>
            <a:spLocks noGrp="1"/>
          </p:cNvSpPr>
          <p:nvPr>
            <p:ph type="title"/>
          </p:nvPr>
        </p:nvSpPr>
        <p:spPr>
          <a:xfrm>
            <a:off x="303197" y="319306"/>
            <a:ext cx="11522291" cy="2698753"/>
          </a:xfrm>
        </p:spPr>
        <p:txBody>
          <a:bodyPr vert="horz" lIns="91440" tIns="45720" rIns="91440" bIns="45720" rtlCol="0" anchor="t">
            <a:noAutofit/>
          </a:bodyPr>
          <a:lstStyle/>
          <a:p>
            <a:r>
              <a:rPr lang="en-US" sz="2500"/>
              <a:t>The folks who paid to build the plant, will not receive the</a:t>
            </a:r>
            <a:endParaRPr lang="en-US" sz="2500" dirty="0"/>
          </a:p>
          <a:p>
            <a:r>
              <a:rPr lang="en-US" sz="2500" dirty="0"/>
              <a:t>benefits of a restart. They will not be able to purchase homeowners’</a:t>
            </a:r>
          </a:p>
          <a:p>
            <a:r>
              <a:rPr lang="en-US" sz="2500" dirty="0"/>
              <a:t>insurance in the event of another accident. The Price Anderson Act</a:t>
            </a:r>
          </a:p>
          <a:p>
            <a:r>
              <a:rPr lang="en-US" sz="2500"/>
              <a:t>is a taxpayer supported insurance program for Constellation.</a:t>
            </a:r>
            <a:endParaRPr lang="en-US" sz="2500" dirty="0"/>
          </a:p>
          <a:p>
            <a:endParaRPr lang="en-US" sz="2500" dirty="0"/>
          </a:p>
          <a:p>
            <a:r>
              <a:rPr lang="en-US" sz="2500"/>
              <a:t>If nuclear is so safe, why can’t community residents get insurance to protect their family, farm, and property?</a:t>
            </a:r>
            <a:endParaRPr lang="en-US" sz="2500" dirty="0"/>
          </a:p>
          <a:p>
            <a:endParaRPr lang="en-US" sz="2400" dirty="0"/>
          </a:p>
        </p:txBody>
      </p:sp>
      <p:pic>
        <p:nvPicPr>
          <p:cNvPr id="8" name="Content Placeholder 7" descr="Duck And Cover: My Existential Dilemma ..., Picture">
            <a:extLst>
              <a:ext uri="{FF2B5EF4-FFF2-40B4-BE49-F238E27FC236}">
                <a16:creationId xmlns:a16="http://schemas.microsoft.com/office/drawing/2014/main" id="{F474E65B-574B-9791-2F51-696B2F57B757}"/>
              </a:ext>
            </a:extLst>
          </p:cNvPr>
          <p:cNvPicPr>
            <a:picLocks noGrp="1" noChangeAspect="1"/>
          </p:cNvPicPr>
          <p:nvPr>
            <p:ph sz="half" idx="1"/>
          </p:nvPr>
        </p:nvPicPr>
        <p:blipFill>
          <a:blip r:embed="rId2"/>
          <a:stretch>
            <a:fillRect/>
          </a:stretch>
        </p:blipFill>
        <p:spPr>
          <a:xfrm>
            <a:off x="422025" y="3193175"/>
            <a:ext cx="5783651" cy="2987075"/>
          </a:xfrm>
          <a:prstGeom prst="rect">
            <a:avLst/>
          </a:prstGeom>
        </p:spPr>
      </p:pic>
      <p:pic>
        <p:nvPicPr>
          <p:cNvPr id="9" name="Content Placeholder 8" descr="Duck and Cover: Civil Defense Images in Film and Television ..., Picture">
            <a:extLst>
              <a:ext uri="{FF2B5EF4-FFF2-40B4-BE49-F238E27FC236}">
                <a16:creationId xmlns:a16="http://schemas.microsoft.com/office/drawing/2014/main" id="{93D6D781-0256-A798-F566-9C83712C8B39}"/>
              </a:ext>
            </a:extLst>
          </p:cNvPr>
          <p:cNvPicPr>
            <a:picLocks noGrp="1" noChangeAspect="1"/>
          </p:cNvPicPr>
          <p:nvPr>
            <p:ph sz="half" idx="2"/>
          </p:nvPr>
        </p:nvPicPr>
        <p:blipFill>
          <a:blip r:embed="rId3"/>
          <a:stretch>
            <a:fillRect/>
          </a:stretch>
        </p:blipFill>
        <p:spPr>
          <a:xfrm>
            <a:off x="7339271" y="2679099"/>
            <a:ext cx="3900316" cy="4101492"/>
          </a:xfrm>
          <a:prstGeom prst="rect">
            <a:avLst/>
          </a:prstGeom>
        </p:spPr>
      </p:pic>
      <p:sp>
        <p:nvSpPr>
          <p:cNvPr id="4" name="Date Placeholder 3">
            <a:extLst>
              <a:ext uri="{FF2B5EF4-FFF2-40B4-BE49-F238E27FC236}">
                <a16:creationId xmlns:a16="http://schemas.microsoft.com/office/drawing/2014/main" id="{B0D66B73-06C0-1BC7-C49D-C0085A8D21C4}"/>
              </a:ext>
            </a:extLst>
          </p:cNvPr>
          <p:cNvSpPr>
            <a:spLocks noGrp="1"/>
          </p:cNvSpPr>
          <p:nvPr>
            <p:ph type="dt" sz="half" idx="10"/>
          </p:nvPr>
        </p:nvSpPr>
        <p:spPr/>
        <p:txBody>
          <a:bodyPr/>
          <a:lstStyle/>
          <a:p>
            <a:fld id="{BFBF996F-7B10-4050-AF79-0BB7E3569783}" type="datetime1">
              <a:t>5/15/2026</a:t>
            </a:fld>
            <a:endParaRPr lang="en-US" dirty="0"/>
          </a:p>
        </p:txBody>
      </p:sp>
      <p:sp>
        <p:nvSpPr>
          <p:cNvPr id="5" name="Footer Placeholder 4">
            <a:extLst>
              <a:ext uri="{FF2B5EF4-FFF2-40B4-BE49-F238E27FC236}">
                <a16:creationId xmlns:a16="http://schemas.microsoft.com/office/drawing/2014/main" id="{EB1FFE10-744B-CBA1-2C40-8589DB92628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431972F-ECCD-24EA-42F4-C6C059E5759A}"/>
              </a:ext>
            </a:extLst>
          </p:cNvPr>
          <p:cNvSpPr>
            <a:spLocks noGrp="1"/>
          </p:cNvSpPr>
          <p:nvPr>
            <p:ph type="sldNum" sz="quarter" idx="12"/>
          </p:nvPr>
        </p:nvSpPr>
        <p:spPr/>
        <p:txBody>
          <a:bodyPr/>
          <a:lstStyle/>
          <a:p>
            <a:fld id="{6E91CC32-6A6B-4E2E-BBA1-6864F305DA26}" type="slidenum">
              <a:rPr lang="en-US" dirty="0"/>
              <a:t>7</a:t>
            </a:fld>
            <a:endParaRPr lang="en-US" dirty="0"/>
          </a:p>
        </p:txBody>
      </p:sp>
    </p:spTree>
    <p:extLst>
      <p:ext uri="{BB962C8B-B14F-4D97-AF65-F5344CB8AC3E}">
        <p14:creationId xmlns:p14="http://schemas.microsoft.com/office/powerpoint/2010/main" val="2670869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FC5B-92DB-8719-3FF4-3806423250E2}"/>
              </a:ext>
            </a:extLst>
          </p:cNvPr>
          <p:cNvSpPr>
            <a:spLocks noGrp="1"/>
          </p:cNvSpPr>
          <p:nvPr>
            <p:ph type="title"/>
          </p:nvPr>
        </p:nvSpPr>
        <p:spPr>
          <a:xfrm>
            <a:off x="6246236" y="398332"/>
            <a:ext cx="5946331" cy="6034817"/>
          </a:xfrm>
        </p:spPr>
        <p:txBody>
          <a:bodyPr>
            <a:normAutofit fontScale="90000"/>
          </a:bodyPr>
          <a:lstStyle/>
          <a:p>
            <a:r>
              <a:rPr lang="en-US" sz="3600" dirty="0"/>
              <a:t>Clean and Green?</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Consumers, taxpayers, and citizens have been told that nuclear power deserves a second chance because it is now environmentally friendly, because it’s not coal, and because without nuclear, the lights will go out on cold, windless nights.  </a:t>
            </a:r>
          </a:p>
          <a:p>
            <a:endParaRPr lang="en-US" sz="2400" dirty="0"/>
          </a:p>
          <a:p>
            <a:r>
              <a:rPr lang="en-US" sz="2400"/>
              <a:t>How does exporting TMI-1’s energy to an exclusive client in another zip code keep the lights on in central Pennsylvania?</a:t>
            </a:r>
            <a:endParaRPr lang="en-US" sz="2400" dirty="0"/>
          </a:p>
          <a:p>
            <a:endParaRPr lang="en-US" sz="2400" dirty="0"/>
          </a:p>
        </p:txBody>
      </p:sp>
      <p:sp>
        <p:nvSpPr>
          <p:cNvPr id="5" name="Date Placeholder 4">
            <a:extLst>
              <a:ext uri="{FF2B5EF4-FFF2-40B4-BE49-F238E27FC236}">
                <a16:creationId xmlns:a16="http://schemas.microsoft.com/office/drawing/2014/main" id="{DE701E91-38B5-EBE4-1B71-191CAFE9D52F}"/>
              </a:ext>
            </a:extLst>
          </p:cNvPr>
          <p:cNvSpPr>
            <a:spLocks noGrp="1"/>
          </p:cNvSpPr>
          <p:nvPr>
            <p:ph type="dt" sz="half" idx="10"/>
          </p:nvPr>
        </p:nvSpPr>
        <p:spPr/>
        <p:txBody>
          <a:bodyPr/>
          <a:lstStyle/>
          <a:p>
            <a:fld id="{31E9D525-9C09-4A6B-94B6-C4E006E35C6A}" type="datetime1">
              <a:t>5/15/2026</a:t>
            </a:fld>
            <a:endParaRPr lang="en-US" dirty="0"/>
          </a:p>
        </p:txBody>
      </p:sp>
      <p:sp>
        <p:nvSpPr>
          <p:cNvPr id="6" name="Footer Placeholder 5">
            <a:extLst>
              <a:ext uri="{FF2B5EF4-FFF2-40B4-BE49-F238E27FC236}">
                <a16:creationId xmlns:a16="http://schemas.microsoft.com/office/drawing/2014/main" id="{A90592CC-6C0F-D4D5-9AAC-FA94FF7B947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7E9610B8-CA15-66E0-3FEF-F0A2F28E6B80}"/>
              </a:ext>
            </a:extLst>
          </p:cNvPr>
          <p:cNvSpPr>
            <a:spLocks noGrp="1"/>
          </p:cNvSpPr>
          <p:nvPr>
            <p:ph type="sldNum" sz="quarter" idx="12"/>
          </p:nvPr>
        </p:nvSpPr>
        <p:spPr/>
        <p:txBody>
          <a:bodyPr/>
          <a:lstStyle/>
          <a:p>
            <a:fld id="{6E91CC32-6A6B-4E2E-BBA1-6864F305DA26}" type="slidenum">
              <a:rPr lang="en-US" dirty="0"/>
              <a:t>8</a:t>
            </a:fld>
            <a:endParaRPr lang="en-US" dirty="0"/>
          </a:p>
        </p:txBody>
      </p:sp>
      <p:pic>
        <p:nvPicPr>
          <p:cNvPr id="8" name="Picture 7" descr="Picture">
            <a:extLst>
              <a:ext uri="{FF2B5EF4-FFF2-40B4-BE49-F238E27FC236}">
                <a16:creationId xmlns:a16="http://schemas.microsoft.com/office/drawing/2014/main" id="{A23DBD8A-B3A4-B503-AC42-755562BA44CD}"/>
              </a:ext>
            </a:extLst>
          </p:cNvPr>
          <p:cNvPicPr>
            <a:picLocks noChangeAspect="1"/>
          </p:cNvPicPr>
          <p:nvPr/>
        </p:nvPicPr>
        <p:blipFill>
          <a:blip r:embed="rId2"/>
          <a:stretch>
            <a:fillRect/>
          </a:stretch>
        </p:blipFill>
        <p:spPr>
          <a:xfrm>
            <a:off x="291412" y="648779"/>
            <a:ext cx="5944498" cy="5517310"/>
          </a:xfrm>
          <a:prstGeom prst="rect">
            <a:avLst/>
          </a:prstGeom>
        </p:spPr>
      </p:pic>
    </p:spTree>
    <p:extLst>
      <p:ext uri="{BB962C8B-B14F-4D97-AF65-F5344CB8AC3E}">
        <p14:creationId xmlns:p14="http://schemas.microsoft.com/office/powerpoint/2010/main" val="3035620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A2A07-2752-1B40-E234-CBADBC3CCDE0}"/>
              </a:ext>
            </a:extLst>
          </p:cNvPr>
          <p:cNvSpPr>
            <a:spLocks noGrp="1"/>
          </p:cNvSpPr>
          <p:nvPr>
            <p:ph type="title"/>
          </p:nvPr>
        </p:nvSpPr>
        <p:spPr>
          <a:xfrm>
            <a:off x="5340463" y="340823"/>
            <a:ext cx="7082141" cy="6279231"/>
          </a:xfrm>
        </p:spPr>
        <p:txBody>
          <a:bodyPr vert="horz" lIns="91440" tIns="45720" rIns="91440" bIns="45720" rtlCol="0" anchor="t">
            <a:noAutofit/>
          </a:bodyPr>
          <a:lstStyle/>
          <a:p>
            <a:r>
              <a:rPr lang="en-US" sz="4000" dirty="0"/>
              <a:t>Electricity For Now Waste FOREVER</a:t>
            </a:r>
            <a:br>
              <a:rPr lang="en-US" sz="2400" dirty="0"/>
            </a:br>
            <a:br>
              <a:rPr lang="en-US" sz="2400" dirty="0"/>
            </a:br>
            <a:br>
              <a:rPr lang="en-US" sz="2400" dirty="0"/>
            </a:br>
            <a:br>
              <a:rPr lang="en-US" sz="2400" dirty="0"/>
            </a:br>
            <a:r>
              <a:rPr lang="en-US" sz="2400" dirty="0"/>
              <a:t>Folks need to be aware of fear </a:t>
            </a:r>
            <a:r>
              <a:rPr lang="en-US" sz="2400" dirty="0" err="1"/>
              <a:t>mongering, and</a:t>
            </a:r>
            <a:r>
              <a:rPr lang="en-US" sz="2400" dirty="0"/>
              <a:t> weigh the great Faustian bargain: Electricity for a moment, and radioactive waste forever.</a:t>
            </a:r>
          </a:p>
          <a:p>
            <a:endParaRPr lang="en-US" sz="2400" dirty="0"/>
          </a:p>
          <a:p>
            <a:r>
              <a:rPr lang="en-US" sz="2400" dirty="0"/>
              <a:t>Radioactive waste packaged in green gift wrapping in no less lethal. Three Mile </a:t>
            </a:r>
            <a:r>
              <a:rPr lang="en-US" sz="2400"/>
              <a:t>Island is a high-level radioactive waste site, but</a:t>
            </a:r>
            <a:endParaRPr lang="en-US" sz="2400" dirty="0"/>
          </a:p>
          <a:p>
            <a:r>
              <a:rPr lang="en-US" sz="2400"/>
              <a:t>it is out of room. There are 700 tons of high-level radioactive garbage stored in the Independent Spent Storage Facility Installation.</a:t>
            </a:r>
            <a:endParaRPr lang="en-US" sz="2400" dirty="0"/>
          </a:p>
          <a:p>
            <a:endParaRPr lang="en-US" sz="2400" dirty="0"/>
          </a:p>
        </p:txBody>
      </p:sp>
      <p:sp>
        <p:nvSpPr>
          <p:cNvPr id="3" name="Date Placeholder 2">
            <a:extLst>
              <a:ext uri="{FF2B5EF4-FFF2-40B4-BE49-F238E27FC236}">
                <a16:creationId xmlns:a16="http://schemas.microsoft.com/office/drawing/2014/main" id="{121D15EC-637D-4856-4633-7787CC0ED881}"/>
              </a:ext>
            </a:extLst>
          </p:cNvPr>
          <p:cNvSpPr>
            <a:spLocks noGrp="1"/>
          </p:cNvSpPr>
          <p:nvPr>
            <p:ph type="dt" sz="half" idx="10"/>
          </p:nvPr>
        </p:nvSpPr>
        <p:spPr/>
        <p:txBody>
          <a:bodyPr/>
          <a:lstStyle/>
          <a:p>
            <a:fld id="{D81B155E-50AC-47A2-8ED3-E759C2454500}" type="datetime1">
              <a:t>5/15/2026</a:t>
            </a:fld>
            <a:endParaRPr lang="en-US" dirty="0"/>
          </a:p>
        </p:txBody>
      </p:sp>
      <p:sp>
        <p:nvSpPr>
          <p:cNvPr id="4" name="Footer Placeholder 3">
            <a:extLst>
              <a:ext uri="{FF2B5EF4-FFF2-40B4-BE49-F238E27FC236}">
                <a16:creationId xmlns:a16="http://schemas.microsoft.com/office/drawing/2014/main" id="{37B9D45A-3968-AECF-7D87-0CE6AEF11F98}"/>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F214D3DE-49B8-1BA5-CBDC-23F80014CFC3}"/>
              </a:ext>
            </a:extLst>
          </p:cNvPr>
          <p:cNvSpPr>
            <a:spLocks noGrp="1"/>
          </p:cNvSpPr>
          <p:nvPr>
            <p:ph type="sldNum" sz="quarter" idx="12"/>
          </p:nvPr>
        </p:nvSpPr>
        <p:spPr/>
        <p:txBody>
          <a:bodyPr/>
          <a:lstStyle/>
          <a:p>
            <a:fld id="{6E91CC32-6A6B-4E2E-BBA1-6864F305DA26}" type="slidenum">
              <a:rPr lang="en-US" dirty="0"/>
              <a:t>9</a:t>
            </a:fld>
            <a:endParaRPr lang="en-US" dirty="0"/>
          </a:p>
        </p:txBody>
      </p:sp>
      <p:pic>
        <p:nvPicPr>
          <p:cNvPr id="6" name="Picture 5" descr="Woman holding gas nozzle like a gun to her head, Picture">
            <a:extLst>
              <a:ext uri="{FF2B5EF4-FFF2-40B4-BE49-F238E27FC236}">
                <a16:creationId xmlns:a16="http://schemas.microsoft.com/office/drawing/2014/main" id="{73FCEED9-39B3-2687-1197-4D08693FF1EE}"/>
              </a:ext>
            </a:extLst>
          </p:cNvPr>
          <p:cNvPicPr>
            <a:picLocks noChangeAspect="1"/>
          </p:cNvPicPr>
          <p:nvPr/>
        </p:nvPicPr>
        <p:blipFill>
          <a:blip r:embed="rId2"/>
          <a:stretch>
            <a:fillRect/>
          </a:stretch>
        </p:blipFill>
        <p:spPr>
          <a:xfrm>
            <a:off x="182144" y="1023220"/>
            <a:ext cx="5156617" cy="5099109"/>
          </a:xfrm>
          <a:prstGeom prst="rect">
            <a:avLst/>
          </a:prstGeom>
        </p:spPr>
      </p:pic>
    </p:spTree>
    <p:extLst>
      <p:ext uri="{BB962C8B-B14F-4D97-AF65-F5344CB8AC3E}">
        <p14:creationId xmlns:p14="http://schemas.microsoft.com/office/powerpoint/2010/main" val="3219828411"/>
      </p:ext>
    </p:extLst>
  </p:cSld>
  <p:clrMapOvr>
    <a:masterClrMapping/>
  </p:clrMapOvr>
</p:sld>
</file>

<file path=ppt/theme/theme1.xml><?xml version="1.0" encoding="utf-8"?>
<a:theme xmlns:a="http://schemas.openxmlformats.org/drawingml/2006/main" name="DylanVTI">
  <a:themeElements>
    <a:clrScheme name="DylanVTI">
      <a:dk1>
        <a:sysClr val="windowText" lastClr="000000"/>
      </a:dk1>
      <a:lt1>
        <a:sysClr val="window" lastClr="FFFFFF"/>
      </a:lt1>
      <a:dk2>
        <a:srgbClr val="1A1A33"/>
      </a:dk2>
      <a:lt2>
        <a:srgbClr val="EEFFE3"/>
      </a:lt2>
      <a:accent1>
        <a:srgbClr val="5C40EF"/>
      </a:accent1>
      <a:accent2>
        <a:srgbClr val="B8A0F8"/>
      </a:accent2>
      <a:accent3>
        <a:srgbClr val="00C777"/>
      </a:accent3>
      <a:accent4>
        <a:srgbClr val="005A66"/>
      </a:accent4>
      <a:accent5>
        <a:srgbClr val="9956EA"/>
      </a:accent5>
      <a:accent6>
        <a:srgbClr val="9BBB25"/>
      </a:accent6>
      <a:hlink>
        <a:srgbClr val="674CF0"/>
      </a:hlink>
      <a:folHlink>
        <a:srgbClr val="B53699"/>
      </a:folHlink>
    </a:clrScheme>
    <a:fontScheme name="DylanVTI">
      <a:majorFont>
        <a:latin typeface="Neue Haas Grotesk Text Pro"/>
        <a:ea typeface=""/>
        <a:cs typeface=""/>
      </a:majorFont>
      <a:minorFont>
        <a:latin typeface="Neue Haas Grotesk Text Pro"/>
        <a:ea typeface=""/>
        <a:cs typeface=""/>
      </a:minorFont>
    </a:fontScheme>
    <a:fmtScheme name="Dylan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ylanVTI" id="{CD0E21EA-FD0B-4FCD-9D95-B274E3CB7535}" vid="{F2F2D961-94DA-46D9-ABD7-77D6D5FB2C2D}"/>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DylanVTI</vt:lpstr>
      <vt:lpstr>Three Mile Island: The Accident Without End</vt:lpstr>
      <vt:lpstr>Restart</vt:lpstr>
      <vt:lpstr>Sometimes you have to revisit the past to rescue the future. In the 1960s atomic scientists predicted the dawn of a new day where automobiles would be powered by nuclear fuel, and weather could be controlled by atomic clouds. Their high priest - Levi Strauss - promoted nuclear energy in 1954 as "electricity too cheap to meter.”</vt:lpstr>
      <vt:lpstr>Bill Gates is technology’s high priest, and founded, Terra Power, a nuclear development company. However, Microsoft did not buy energy for his proposed reactor in Wyoming. Instead, Microsoft signed a sweet heart deal TMI, that’s short on details by high on subsidies.</vt:lpstr>
      <vt:lpstr>Repeating History       History does repeat itself. TMI-1 came on line in 1974, and was born out of atomic wonder lust. TMI-1’s proposed resurrection will be foisted on the backs of rate payers and taxpayers.</vt:lpstr>
      <vt:lpstr>PUBLIC BAILOUT    Remember, TMI-1 was built with rate payer dollars, and enjoyed a bailout to transition to deregulation.    TMI complained they couldn’t compete in the market place. They were right. TMI-1 lost $300 million over eight years, and the free market closed the plant in 2019.  How many times are we going to bail out TMI? </vt:lpstr>
      <vt:lpstr>The folks who paid to build the plant, will not receive the benefits of a restart. They will not be able to purchase homeowners’ insurance in the event of another accident. The Price Anderson Act is a taxpayer supported insurance program for Constellation.  If nuclear is so safe, why can’t community residents get insurance to protect their family, farm, and property? </vt:lpstr>
      <vt:lpstr>Clean and Green?        Consumers, taxpayers, and citizens have been told that nuclear power deserves a second chance because it is now environmentally friendly, because it’s not coal, and because without nuclear, the lights will go out on cold, windless nights.    How does exporting TMI-1’s energy to an exclusive client in another zip code keep the lights on in central Pennsylvania? </vt:lpstr>
      <vt:lpstr>Electricity For Now Waste FOREVER    Folks need to be aware of fear mongering, and weigh the great Faustian bargain: Electricity for a moment, and radioactive waste forever.  Radioactive waste packaged in green gift wrapping in no less lethal. Three Mile Island is a high-level radioactive waste site, but it is out of room. There are 700 tons of high-level radioactive garbage stored in the Independent Spent Storage Facility Installation. </vt:lpstr>
      <vt:lpstr>Waste Island     If TMI-1 operates for 20 years, central Pennsylvanians will be asked to baby sit and additional 600 tons of toxic trash with no  forwarding address. If the plant is granted a license extension than there will be 800 more tons of radioactive garbage marooned on an island that floods. </vt:lpstr>
      <vt:lpstr> Constellation is in no hurry to remove the waste. There is a  financial incentive to keep the waste on the island. The nuclear industry sued the Department of Energy for not completing  a waste site. Rather than invest in a solution and stop making the toxic stew, the DOE pays Constellation millions of dollars each year to keep the waste on Three Mile Island  Craig Nesbit, director of communications for Exelon, said the agreement with the DOE is open-ended. If the repository still isn't open by 2015, for example, payments to Exelon could exceed $600 million.  </vt:lpstr>
      <vt:lpstr>Air and Water Impact  What about nuclear power’s impact on air and water?  Nuclear power is water intensive and devastating to aquatic life. Effluent discharges and thermal pollution cause fish kills, wreak havoc on habitats, and tritium discharges have been a historic problem at TMI. </vt:lpstr>
      <vt:lpstr>Water is a Limited Public Resource  Nuclear power plants use millions of gallons daily to cool their superheated reactor core.  There are three nuclear generation stations on the Susquehanna River. Peach Bottom and TMI-1 are located on the Lower Susquehanna. Three Mile Island applied to withdraw up 72.3 million gallons of water per day.  We need to view water as a precious resource and limited commodity; not a nuclear subsidy. </vt:lpstr>
      <vt:lpstr>The production of nuclear power creates more terrorist targets, more dependency on Russian fuel, more toxic waste, but less safety, less security, and fewer resources to upgrade the PJM grid.  How does switching our fuel addition from OPEC to  Russian uranium makes us energy independent? </vt:lpstr>
      <vt:lpstr>Nuclear First Pennsylvania Last  Nuclear energy is not the answer. We have a diverse energy portfolio in Pennsylvania, and we should refrain from putting our thumb on the energy scale. Governor Shapiro is pressuring PJM to put TMI at the front of interconnection que.    Pennsylvania has excess capacity and exports 30% of its energy, but ranks 47th in renewable energy growth. </vt:lpstr>
      <vt:lpstr>There are currently 268 gigawatts of energy waiting to be hooked up to the PJM grid. Solar and wind make up 95% of the clean energy waiting in line. Unfortunately, PJM has slow-walked interconnection reforms to connect these resources to the grid.</vt:lpstr>
      <vt:lpstr>Take Out the TRASH    If nuclear power production is so safe and improved, why does the cleanup of Three Mile Island Unit-2 continue to vex the industry?   Here’s a thought: How about concentrating resources on cleaning up the mess you made 43 years ago.   If Bill Gates wants the power, let him take out the trash. </vt:lpstr>
      <vt:lpstr>The accident at Three Mile Island is not over</vt:lpstr>
      <vt:lpstr>Litigation Menu   Pennsylvania Department of Environmental Protection:   NDPDES Permit. Testimony filed; waiting for a decision.  Clean Water Quality Certification. Case was litigated for TMI-2; may have second life with TMI-1. The TMI-2 appeal was modeled on the Point Beach case and the need for an affirmative order. DEP and SRBC were silent on the CWA.  This case has moved to the DEP and is ripe for litigation in the summer.   </vt:lpstr>
      <vt:lpstr>Federal Emergency Management Agency    Emergency Planning. Petition filed at the NRC, and this Contention is parked at the Atomic Safety &amp; Licensing Board   Nuclear Regulatory Commission:    Fuel loading: We won a stay until this summer.  TMI-1’s LAR’s were submitted in February.  License “renewal” prompted “exemption” filing by TMIA. Introduced as a Contention and dismissed  Name change: We lost and the appeal was denied.  </vt:lpstr>
      <vt:lpstr>Steam Generator tube failure and “wet layups” will surface, but we don’t have the resources to litigate.    Susquehanna River Basin Commission.   Consumptive use and surface withdrawal for Amazon at Susquehanna was approved.    Consumptive use and surface withdrawal for Three Mile Island was submitted and not approved. The vote is in June.  Both initial applications had flaws and were rejected.      </vt:lpstr>
      <vt:lpstr>NRC and TMI-2 Response   Post-script: TMI-2 Cleanup to Be “Paused.”  NRC: “The NRC staﬀ requests that TMI-2 Solutions explain its strategy to eﬀectively reconstitute and train personnel needed to perform during active decommissioning after a three-year hiatus of active decommissioning.”  TMI-2 Solutions: “To add context to this request, consideration must be given to year-over-year Nuclear Decommissioning Trust Fund performance."  </vt:lpstr>
      <vt:lpstr>The Future Should Not Repeat Historical Mistakes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lastModifiedBy>
  <cp:revision>455</cp:revision>
  <dcterms:created xsi:type="dcterms:W3CDTF">2013-07-15T20:26:40Z</dcterms:created>
  <dcterms:modified xsi:type="dcterms:W3CDTF">2026-05-15T13:01:09Z</dcterms:modified>
</cp:coreProperties>
</file>