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20"/>
  </p:normalViewPr>
  <p:slideViewPr>
    <p:cSldViewPr snapToGrid="0" snapToObjects="1">
      <p:cViewPr varScale="1">
        <p:scale>
          <a:sx n="103" d="100"/>
          <a:sy n="103" d="100"/>
        </p:scale>
        <p:origin x="2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849157-4A09-AD4E-8916-26088B80848B}" type="datetimeFigureOut">
              <a:rPr lang="en-US" smtClean="0"/>
              <a:t>4/25/19</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1C5F9404-9FFE-9E48-9A9B-7F475266385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05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849157-4A09-AD4E-8916-26088B80848B}" type="datetimeFigureOut">
              <a:rPr lang="en-US" smtClean="0"/>
              <a:t>4/25/19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F9404-9FFE-9E48-9A9B-7F475266385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87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849157-4A09-AD4E-8916-26088B80848B}" type="datetimeFigureOut">
              <a:rPr lang="en-US" smtClean="0"/>
              <a:t>4/25/19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F9404-9FFE-9E48-9A9B-7F475266385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171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849157-4A09-AD4E-8916-26088B80848B}" type="datetimeFigureOut">
              <a:rPr lang="en-US" smtClean="0"/>
              <a:t>4/25/19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F9404-9FFE-9E48-9A9B-7F475266385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980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849157-4A09-AD4E-8916-26088B80848B}" type="datetimeFigureOut">
              <a:rPr lang="en-US" smtClean="0"/>
              <a:t>4/25/19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F9404-9FFE-9E48-9A9B-7F475266385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158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849157-4A09-AD4E-8916-26088B80848B}" type="datetimeFigureOut">
              <a:rPr lang="en-US" smtClean="0"/>
              <a:t>4/25/19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F9404-9FFE-9E48-9A9B-7F475266385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8802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849157-4A09-AD4E-8916-26088B80848B}" type="datetimeFigureOut">
              <a:rPr lang="en-US" smtClean="0"/>
              <a:t>4/25/19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5F9404-9FFE-9E48-9A9B-7F475266385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500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849157-4A09-AD4E-8916-26088B80848B}" type="datetimeFigureOut">
              <a:rPr lang="en-US" smtClean="0"/>
              <a:t>4/25/19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5F9404-9FFE-9E48-9A9B-7F475266385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3874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49157-4A09-AD4E-8916-26088B80848B}" type="datetimeFigureOut">
              <a:rPr lang="en-US" smtClean="0"/>
              <a:t>4/25/19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5F9404-9FFE-9E48-9A9B-7F475266385D}" type="slidenum">
              <a:rPr lang="en-US" smtClean="0"/>
              <a:t>‹#›</a:t>
            </a:fld>
            <a:endParaRPr lang="en-US"/>
          </a:p>
        </p:txBody>
      </p:sp>
    </p:spTree>
    <p:extLst>
      <p:ext uri="{BB962C8B-B14F-4D97-AF65-F5344CB8AC3E}">
        <p14:creationId xmlns:p14="http://schemas.microsoft.com/office/powerpoint/2010/main" val="136872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849157-4A09-AD4E-8916-26088B80848B}" type="datetimeFigureOut">
              <a:rPr lang="en-US" smtClean="0"/>
              <a:t>4/25/19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F9404-9FFE-9E48-9A9B-7F475266385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528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7849157-4A09-AD4E-8916-26088B80848B}" type="datetimeFigureOut">
              <a:rPr lang="en-US" smtClean="0"/>
              <a:t>4/25/19</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1C5F9404-9FFE-9E48-9A9B-7F475266385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1770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7849157-4A09-AD4E-8916-26088B80848B}" type="datetimeFigureOut">
              <a:rPr lang="en-US" smtClean="0"/>
              <a:t>4/25/19</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1C5F9404-9FFE-9E48-9A9B-7F475266385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0938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6C3BDE17-05C8-3D47-A1B9-0F5ACD983FFD}"/>
              </a:ext>
            </a:extLst>
          </p:cNvPr>
          <p:cNvSpPr>
            <a:spLocks noGrp="1"/>
          </p:cNvSpPr>
          <p:nvPr>
            <p:ph type="ctrTitle"/>
          </p:nvPr>
        </p:nvSpPr>
        <p:spPr>
          <a:xfrm>
            <a:off x="968238" y="962902"/>
            <a:ext cx="4660762" cy="2380828"/>
          </a:xfrm>
        </p:spPr>
        <p:txBody>
          <a:bodyPr>
            <a:normAutofit/>
          </a:bodyPr>
          <a:lstStyle/>
          <a:p>
            <a:pPr algn="ctr"/>
            <a:r>
              <a:rPr lang="en-US" sz="3200" dirty="0"/>
              <a:t>House Environmental Committee Testimony</a:t>
            </a:r>
          </a:p>
        </p:txBody>
      </p:sp>
      <p:sp>
        <p:nvSpPr>
          <p:cNvPr id="3" name="Subtitle 2">
            <a:extLst>
              <a:ext uri="{FF2B5EF4-FFF2-40B4-BE49-F238E27FC236}">
                <a16:creationId xmlns:a16="http://schemas.microsoft.com/office/drawing/2014/main" id="{47921EA5-D415-6E43-A00B-6DB77CB1AB3A}"/>
              </a:ext>
            </a:extLst>
          </p:cNvPr>
          <p:cNvSpPr>
            <a:spLocks noGrp="1"/>
          </p:cNvSpPr>
          <p:nvPr>
            <p:ph type="subTitle" idx="1"/>
          </p:nvPr>
        </p:nvSpPr>
        <p:spPr>
          <a:xfrm>
            <a:off x="1452617" y="3531204"/>
            <a:ext cx="4171479" cy="1610643"/>
          </a:xfrm>
        </p:spPr>
        <p:txBody>
          <a:bodyPr>
            <a:normAutofit/>
          </a:bodyPr>
          <a:lstStyle/>
          <a:p>
            <a:pPr algn="ctr"/>
            <a:r>
              <a:rPr lang="en-US" sz="2400" dirty="0"/>
              <a:t>Eric Epstein</a:t>
            </a:r>
          </a:p>
          <a:p>
            <a:pPr algn="ctr"/>
            <a:r>
              <a:rPr lang="en-US" sz="2400" dirty="0"/>
              <a:t>Three Mile Island Alert</a:t>
            </a:r>
          </a:p>
        </p:txBody>
      </p:sp>
      <p:cxnSp>
        <p:nvCxnSpPr>
          <p:cNvPr id="21"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2"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5" name="Picture 4" descr="A close up of a sign&#10;&#10;Description automatically generated">
            <a:extLst>
              <a:ext uri="{FF2B5EF4-FFF2-40B4-BE49-F238E27FC236}">
                <a16:creationId xmlns:a16="http://schemas.microsoft.com/office/drawing/2014/main" id="{617CA807-B4A0-724E-B891-FC69D3C51E0E}"/>
              </a:ext>
            </a:extLst>
          </p:cNvPr>
          <p:cNvPicPr>
            <a:picLocks noChangeAspect="1"/>
          </p:cNvPicPr>
          <p:nvPr/>
        </p:nvPicPr>
        <p:blipFill>
          <a:blip r:embed="rId3"/>
          <a:stretch>
            <a:fillRect/>
          </a:stretch>
        </p:blipFill>
        <p:spPr>
          <a:xfrm>
            <a:off x="6285593" y="1875240"/>
            <a:ext cx="5244607" cy="2936980"/>
          </a:xfrm>
          <a:prstGeom prst="rect">
            <a:avLst/>
          </a:prstGeom>
        </p:spPr>
      </p:pic>
    </p:spTree>
    <p:extLst>
      <p:ext uri="{BB962C8B-B14F-4D97-AF65-F5344CB8AC3E}">
        <p14:creationId xmlns:p14="http://schemas.microsoft.com/office/powerpoint/2010/main" val="113675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882CC-D1B9-4E43-9E84-C17FC087E435}"/>
              </a:ext>
            </a:extLst>
          </p:cNvPr>
          <p:cNvSpPr>
            <a:spLocks noGrp="1"/>
          </p:cNvSpPr>
          <p:nvPr>
            <p:ph type="title"/>
          </p:nvPr>
        </p:nvSpPr>
        <p:spPr>
          <a:xfrm>
            <a:off x="1451579" y="1098087"/>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EF0A0153-927D-BB48-AC35-DE71D733A4AA}"/>
              </a:ext>
            </a:extLst>
          </p:cNvPr>
          <p:cNvSpPr>
            <a:spLocks noGrp="1"/>
          </p:cNvSpPr>
          <p:nvPr>
            <p:ph idx="1"/>
          </p:nvPr>
        </p:nvSpPr>
        <p:spPr>
          <a:xfrm>
            <a:off x="790833" y="2015732"/>
            <a:ext cx="4732638" cy="3744181"/>
          </a:xfrm>
        </p:spPr>
        <p:txBody>
          <a:bodyPr>
            <a:noAutofit/>
          </a:bodyPr>
          <a:lstStyle/>
          <a:p>
            <a:pPr marL="0" indent="0">
              <a:buNone/>
            </a:pPr>
            <a:r>
              <a:rPr lang="en-US" sz="2400" u="sng" dirty="0"/>
              <a:t>Recommendation 1:  Reporting</a:t>
            </a:r>
            <a:endParaRPr lang="en-US" sz="2400" dirty="0"/>
          </a:p>
          <a:p>
            <a:r>
              <a:rPr lang="en-US" sz="2400" dirty="0"/>
              <a:t>Pennsylvania Licensees shall send the Pennsylvania Public Utility Commission (PUC) any report provided to the NRC within 10 days of the date upon which it was provided to the NRC.</a:t>
            </a:r>
          </a:p>
        </p:txBody>
      </p:sp>
      <p:pic>
        <p:nvPicPr>
          <p:cNvPr id="5" name="Picture 4" descr="A close up of a street sign on a pole&#10;&#10;Description automatically generated">
            <a:extLst>
              <a:ext uri="{FF2B5EF4-FFF2-40B4-BE49-F238E27FC236}">
                <a16:creationId xmlns:a16="http://schemas.microsoft.com/office/drawing/2014/main" id="{DBA772D6-9E34-0347-B297-5A3AC382ADD5}"/>
              </a:ext>
            </a:extLst>
          </p:cNvPr>
          <p:cNvPicPr>
            <a:picLocks noChangeAspect="1"/>
          </p:cNvPicPr>
          <p:nvPr/>
        </p:nvPicPr>
        <p:blipFill>
          <a:blip r:embed="rId2"/>
          <a:stretch>
            <a:fillRect/>
          </a:stretch>
        </p:blipFill>
        <p:spPr>
          <a:xfrm>
            <a:off x="6340282" y="2308731"/>
            <a:ext cx="5321753" cy="3152956"/>
          </a:xfrm>
          <a:prstGeom prst="rect">
            <a:avLst/>
          </a:prstGeom>
        </p:spPr>
      </p:pic>
    </p:spTree>
    <p:extLst>
      <p:ext uri="{BB962C8B-B14F-4D97-AF65-F5344CB8AC3E}">
        <p14:creationId xmlns:p14="http://schemas.microsoft.com/office/powerpoint/2010/main" val="3637700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57E58-1C1C-D849-9C5C-D6AE7E55B26A}"/>
              </a:ext>
            </a:extLst>
          </p:cNvPr>
          <p:cNvSpPr>
            <a:spLocks noGrp="1"/>
          </p:cNvSpPr>
          <p:nvPr>
            <p:ph type="title"/>
          </p:nvPr>
        </p:nvSpPr>
        <p:spPr>
          <a:xfrm>
            <a:off x="1451579" y="1274077"/>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AC144375-FE03-4644-9CBE-CA5DBE5963A6}"/>
              </a:ext>
            </a:extLst>
          </p:cNvPr>
          <p:cNvSpPr>
            <a:spLocks noGrp="1"/>
          </p:cNvSpPr>
          <p:nvPr>
            <p:ph idx="1"/>
          </p:nvPr>
        </p:nvSpPr>
        <p:spPr>
          <a:xfrm>
            <a:off x="471577" y="2266118"/>
            <a:ext cx="5624423" cy="2655122"/>
          </a:xfrm>
        </p:spPr>
        <p:txBody>
          <a:bodyPr>
            <a:normAutofit/>
          </a:bodyPr>
          <a:lstStyle/>
          <a:p>
            <a:pPr marL="0" indent="0">
              <a:buNone/>
            </a:pPr>
            <a:r>
              <a:rPr lang="en-US" sz="2400" u="sng" dirty="0"/>
              <a:t>Recommendation 2:  Department of Energy</a:t>
            </a:r>
          </a:p>
          <a:p>
            <a:r>
              <a:rPr lang="en-US" sz="2400" dirty="0"/>
              <a:t>All spent fuel management costs recovered from DOE must be put into the Decommissioning Trust Fund and used only to pay decommissioning costs.</a:t>
            </a:r>
          </a:p>
        </p:txBody>
      </p:sp>
      <p:pic>
        <p:nvPicPr>
          <p:cNvPr id="5" name="Picture 4" descr="A screenshot of a cell phone&#10;&#10;Description automatically generated">
            <a:extLst>
              <a:ext uri="{FF2B5EF4-FFF2-40B4-BE49-F238E27FC236}">
                <a16:creationId xmlns:a16="http://schemas.microsoft.com/office/drawing/2014/main" id="{DF2FB71E-5026-154E-926C-375FE9CCAF04}"/>
              </a:ext>
            </a:extLst>
          </p:cNvPr>
          <p:cNvPicPr>
            <a:picLocks noChangeAspect="1"/>
          </p:cNvPicPr>
          <p:nvPr/>
        </p:nvPicPr>
        <p:blipFill rotWithShape="1">
          <a:blip r:embed="rId2"/>
          <a:srcRect l="9008" t="23095" r="9775" b="17243"/>
          <a:stretch/>
        </p:blipFill>
        <p:spPr>
          <a:xfrm>
            <a:off x="6697361" y="2190571"/>
            <a:ext cx="4590575" cy="2806217"/>
          </a:xfrm>
          <a:prstGeom prst="rect">
            <a:avLst/>
          </a:prstGeom>
        </p:spPr>
      </p:pic>
    </p:spTree>
    <p:extLst>
      <p:ext uri="{BB962C8B-B14F-4D97-AF65-F5344CB8AC3E}">
        <p14:creationId xmlns:p14="http://schemas.microsoft.com/office/powerpoint/2010/main" val="143885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6522-9A19-F644-9AF2-C08AFA279570}"/>
              </a:ext>
            </a:extLst>
          </p:cNvPr>
          <p:cNvSpPr>
            <a:spLocks noGrp="1"/>
          </p:cNvSpPr>
          <p:nvPr>
            <p:ph type="title"/>
          </p:nvPr>
        </p:nvSpPr>
        <p:spPr>
          <a:xfrm>
            <a:off x="1451579" y="1187580"/>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6504041A-1C07-CF43-A3E5-8307D936F4E6}"/>
              </a:ext>
            </a:extLst>
          </p:cNvPr>
          <p:cNvSpPr>
            <a:spLocks noGrp="1"/>
          </p:cNvSpPr>
          <p:nvPr>
            <p:ph idx="1"/>
          </p:nvPr>
        </p:nvSpPr>
        <p:spPr>
          <a:xfrm>
            <a:off x="370703" y="2539665"/>
            <a:ext cx="6462584" cy="2605468"/>
          </a:xfrm>
        </p:spPr>
        <p:txBody>
          <a:bodyPr>
            <a:noAutofit/>
          </a:bodyPr>
          <a:lstStyle/>
          <a:p>
            <a:pPr marL="0" indent="0">
              <a:buNone/>
            </a:pPr>
            <a:r>
              <a:rPr lang="en-US" sz="2400" u="sng" dirty="0"/>
              <a:t>Recommendation 3:  Parent Company Guarantee</a:t>
            </a:r>
          </a:p>
          <a:p>
            <a:r>
              <a:rPr lang="en-US" sz="2400" dirty="0"/>
              <a:t>The Licensee’s parent Company (not a LLC subsidiary) must provide a Parent Company Guarantee of not less than $500 million, after the payment of all taxes.</a:t>
            </a:r>
          </a:p>
        </p:txBody>
      </p:sp>
      <p:pic>
        <p:nvPicPr>
          <p:cNvPr id="5" name="Picture 4" descr="A close up of a sign&#10;&#10;Description automatically generated">
            <a:extLst>
              <a:ext uri="{FF2B5EF4-FFF2-40B4-BE49-F238E27FC236}">
                <a16:creationId xmlns:a16="http://schemas.microsoft.com/office/drawing/2014/main" id="{AA8C8761-00E3-1B4E-9AFA-22B1B1DDEC67}"/>
              </a:ext>
            </a:extLst>
          </p:cNvPr>
          <p:cNvPicPr>
            <a:picLocks noChangeAspect="1"/>
          </p:cNvPicPr>
          <p:nvPr/>
        </p:nvPicPr>
        <p:blipFill>
          <a:blip r:embed="rId2"/>
          <a:stretch>
            <a:fillRect/>
          </a:stretch>
        </p:blipFill>
        <p:spPr>
          <a:xfrm>
            <a:off x="7061035" y="2014378"/>
            <a:ext cx="4141204" cy="3656042"/>
          </a:xfrm>
          <a:prstGeom prst="rect">
            <a:avLst/>
          </a:prstGeom>
        </p:spPr>
      </p:pic>
    </p:spTree>
    <p:extLst>
      <p:ext uri="{BB962C8B-B14F-4D97-AF65-F5344CB8AC3E}">
        <p14:creationId xmlns:p14="http://schemas.microsoft.com/office/powerpoint/2010/main" val="392727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0BE7F-03EA-4F4C-959E-50E11301B3E6}"/>
              </a:ext>
            </a:extLst>
          </p:cNvPr>
          <p:cNvSpPr>
            <a:spLocks noGrp="1"/>
          </p:cNvSpPr>
          <p:nvPr>
            <p:ph type="title"/>
          </p:nvPr>
        </p:nvSpPr>
        <p:spPr>
          <a:xfrm>
            <a:off x="1451579" y="1249362"/>
            <a:ext cx="9603275" cy="587136"/>
          </a:xfrm>
        </p:spPr>
        <p:txBody>
          <a:bodyPr>
            <a:normAutofit/>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F9ECA8F1-CF45-424E-8845-DAC75076F35E}"/>
              </a:ext>
            </a:extLst>
          </p:cNvPr>
          <p:cNvSpPr>
            <a:spLocks noGrp="1"/>
          </p:cNvSpPr>
          <p:nvPr>
            <p:ph idx="1"/>
          </p:nvPr>
        </p:nvSpPr>
        <p:spPr>
          <a:xfrm>
            <a:off x="432487" y="2015732"/>
            <a:ext cx="6030097" cy="3592906"/>
          </a:xfrm>
        </p:spPr>
        <p:txBody>
          <a:bodyPr>
            <a:noAutofit/>
          </a:bodyPr>
          <a:lstStyle/>
          <a:p>
            <a:pPr marL="0" indent="0">
              <a:buNone/>
            </a:pPr>
            <a:r>
              <a:rPr lang="en-US" sz="2200" u="sng" dirty="0"/>
              <a:t>Recommendation 4:  Spent Fuel Monitoring</a:t>
            </a:r>
          </a:p>
          <a:p>
            <a:r>
              <a:rPr lang="en-US" sz="2100" dirty="0"/>
              <a:t>Until all spent nuclear fuel has been moved into dry casks in the ISFSI, the licensee shall make annual payments to the Pennsylvania Department of Environmental Protection (DEP) and to the Pennsylvania Emergency Management Agency (PEMA) to defray the costs incurred by the Departments’ radiation control program for offsite and onsite radiological monitoring and testing.</a:t>
            </a:r>
          </a:p>
        </p:txBody>
      </p:sp>
      <p:pic>
        <p:nvPicPr>
          <p:cNvPr id="7" name="Picture 6" descr="A close up of a sign&#10;&#10;Description automatically generated">
            <a:extLst>
              <a:ext uri="{FF2B5EF4-FFF2-40B4-BE49-F238E27FC236}">
                <a16:creationId xmlns:a16="http://schemas.microsoft.com/office/drawing/2014/main" id="{05AEF069-D7E0-224B-9410-1D671A3D4E75}"/>
              </a:ext>
            </a:extLst>
          </p:cNvPr>
          <p:cNvPicPr>
            <a:picLocks noChangeAspect="1"/>
          </p:cNvPicPr>
          <p:nvPr/>
        </p:nvPicPr>
        <p:blipFill rotWithShape="1">
          <a:blip r:embed="rId2"/>
          <a:srcRect t="50000"/>
          <a:stretch/>
        </p:blipFill>
        <p:spPr>
          <a:xfrm>
            <a:off x="6670589" y="2514725"/>
            <a:ext cx="5189838" cy="2594919"/>
          </a:xfrm>
          <a:prstGeom prst="rect">
            <a:avLst/>
          </a:prstGeom>
        </p:spPr>
      </p:pic>
    </p:spTree>
    <p:extLst>
      <p:ext uri="{BB962C8B-B14F-4D97-AF65-F5344CB8AC3E}">
        <p14:creationId xmlns:p14="http://schemas.microsoft.com/office/powerpoint/2010/main" val="79112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A22E1-C79E-ED42-88C8-E1EBD859A59A}"/>
              </a:ext>
            </a:extLst>
          </p:cNvPr>
          <p:cNvSpPr>
            <a:spLocks noGrp="1"/>
          </p:cNvSpPr>
          <p:nvPr>
            <p:ph type="title"/>
          </p:nvPr>
        </p:nvSpPr>
        <p:spPr>
          <a:xfrm>
            <a:off x="1451579" y="1286432"/>
            <a:ext cx="9603275" cy="587135"/>
          </a:xfrm>
        </p:spPr>
        <p:txBody>
          <a:bodyPr>
            <a:normAutofit/>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5EFE701E-1062-0A4F-B439-47F393E62995}"/>
              </a:ext>
            </a:extLst>
          </p:cNvPr>
          <p:cNvSpPr>
            <a:spLocks noGrp="1"/>
          </p:cNvSpPr>
          <p:nvPr>
            <p:ph idx="1"/>
          </p:nvPr>
        </p:nvSpPr>
        <p:spPr>
          <a:xfrm>
            <a:off x="383059" y="2151657"/>
            <a:ext cx="6697363" cy="3555836"/>
          </a:xfrm>
        </p:spPr>
        <p:txBody>
          <a:bodyPr>
            <a:normAutofit/>
          </a:bodyPr>
          <a:lstStyle/>
          <a:p>
            <a:pPr marL="0" indent="0">
              <a:buNone/>
            </a:pPr>
            <a:r>
              <a:rPr lang="en-US" sz="2200" u="sng" dirty="0"/>
              <a:t>Recommendation 5: Emergency Planning</a:t>
            </a:r>
          </a:p>
          <a:p>
            <a:r>
              <a:rPr lang="en-US" dirty="0"/>
              <a:t>Until the calendar year after all spent fuel has been moved into dry casks, the licensee shall make annual payments to DEP and PEMA and to each county within 10 miles of the nuclear site to defray costs incurred for providing emergency radiological planning.  Licensees will continue to make annual payments to DEP, PEMA, the Commonwealth and each county within 10 miles of the reactor at a reduced level until all spent nuclear fuel has been removed from the site.</a:t>
            </a:r>
          </a:p>
        </p:txBody>
      </p:sp>
      <p:pic>
        <p:nvPicPr>
          <p:cNvPr id="5" name="Picture 4" descr="A close up of a sign&#10;&#10;Description automatically generated">
            <a:extLst>
              <a:ext uri="{FF2B5EF4-FFF2-40B4-BE49-F238E27FC236}">
                <a16:creationId xmlns:a16="http://schemas.microsoft.com/office/drawing/2014/main" id="{5D02B152-5883-A142-815B-EA1F053E18AC}"/>
              </a:ext>
            </a:extLst>
          </p:cNvPr>
          <p:cNvPicPr>
            <a:picLocks noChangeAspect="1"/>
          </p:cNvPicPr>
          <p:nvPr/>
        </p:nvPicPr>
        <p:blipFill rotWithShape="1">
          <a:blip r:embed="rId2"/>
          <a:srcRect t="54592" b="6415"/>
          <a:stretch/>
        </p:blipFill>
        <p:spPr>
          <a:xfrm>
            <a:off x="7480268" y="2900629"/>
            <a:ext cx="4080097" cy="2057891"/>
          </a:xfrm>
          <a:prstGeom prst="rect">
            <a:avLst/>
          </a:prstGeom>
        </p:spPr>
      </p:pic>
    </p:spTree>
    <p:extLst>
      <p:ext uri="{BB962C8B-B14F-4D97-AF65-F5344CB8AC3E}">
        <p14:creationId xmlns:p14="http://schemas.microsoft.com/office/powerpoint/2010/main" val="20313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2A3E9-B9E0-D848-A292-EBE3E2347DA3}"/>
              </a:ext>
            </a:extLst>
          </p:cNvPr>
          <p:cNvSpPr>
            <a:spLocks noGrp="1"/>
          </p:cNvSpPr>
          <p:nvPr>
            <p:ph type="title"/>
          </p:nvPr>
        </p:nvSpPr>
        <p:spPr>
          <a:xfrm>
            <a:off x="1468055" y="1274077"/>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129023E0-15DF-BF4B-90C0-462520B79A55}"/>
              </a:ext>
            </a:extLst>
          </p:cNvPr>
          <p:cNvSpPr>
            <a:spLocks noGrp="1"/>
          </p:cNvSpPr>
          <p:nvPr>
            <p:ph idx="1"/>
          </p:nvPr>
        </p:nvSpPr>
        <p:spPr>
          <a:xfrm>
            <a:off x="1451579" y="2015732"/>
            <a:ext cx="9603275" cy="3754873"/>
          </a:xfrm>
        </p:spPr>
        <p:txBody>
          <a:bodyPr>
            <a:normAutofit/>
          </a:bodyPr>
          <a:lstStyle/>
          <a:p>
            <a:pPr marL="0" indent="0" algn="ctr">
              <a:buNone/>
            </a:pPr>
            <a:r>
              <a:rPr lang="en-US" sz="2200" u="sng" dirty="0"/>
              <a:t>Recommendation 6: Monitoring fees and responsibilities</a:t>
            </a:r>
          </a:p>
          <a:p>
            <a:r>
              <a:rPr lang="en-US" sz="2200" dirty="0"/>
              <a:t>Consistent with Act 31, initial payment shall be $650,000.  With respect to each subsequent calendar year, the payment shall be in an amount equal to the costs incurred in the prior calendar year by the department’s radiation control program.  No decommissioning trust funds shall be used to make any of these payments.</a:t>
            </a:r>
          </a:p>
          <a:p>
            <a:r>
              <a:rPr lang="en-US" sz="2200" dirty="0"/>
              <a:t>Commonwealth personnel will accompany NRC personnel visiting the site in connection with any license termination plan, and to take and test samples.</a:t>
            </a:r>
          </a:p>
        </p:txBody>
      </p:sp>
    </p:spTree>
    <p:extLst>
      <p:ext uri="{BB962C8B-B14F-4D97-AF65-F5344CB8AC3E}">
        <p14:creationId xmlns:p14="http://schemas.microsoft.com/office/powerpoint/2010/main" val="4224121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5FF40-D692-0E40-BF34-704F0C3DEB5E}"/>
              </a:ext>
            </a:extLst>
          </p:cNvPr>
          <p:cNvSpPr>
            <a:spLocks noGrp="1"/>
          </p:cNvSpPr>
          <p:nvPr>
            <p:ph type="title"/>
          </p:nvPr>
        </p:nvSpPr>
        <p:spPr>
          <a:xfrm>
            <a:off x="1451579" y="1298790"/>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CA18464F-F5EF-934F-9A94-978745C20BAE}"/>
              </a:ext>
            </a:extLst>
          </p:cNvPr>
          <p:cNvSpPr>
            <a:spLocks noGrp="1"/>
          </p:cNvSpPr>
          <p:nvPr>
            <p:ph idx="1"/>
          </p:nvPr>
        </p:nvSpPr>
        <p:spPr>
          <a:xfrm>
            <a:off x="1451579" y="2015732"/>
            <a:ext cx="9603275" cy="3754873"/>
          </a:xfrm>
        </p:spPr>
        <p:txBody>
          <a:bodyPr>
            <a:normAutofit/>
          </a:bodyPr>
          <a:lstStyle/>
          <a:p>
            <a:pPr marL="0" indent="0" algn="ctr">
              <a:buNone/>
            </a:pPr>
            <a:r>
              <a:rPr lang="en-US" sz="2200" u="sng" dirty="0"/>
              <a:t>Recommendation 7: Site Restoration</a:t>
            </a:r>
          </a:p>
          <a:p>
            <a:r>
              <a:rPr lang="en-US" dirty="0"/>
              <a:t>All activities conducted at this site shall comply with applicable federal, state and local environmental and human-health based laws, standards and regulations to the extent such laws, standards and regulations do not conflict with the standards identified in a MOU and should include the DRBC or SRBC as signatories.  All subsurface voids shall be filled and the land shall be regarded and reseeded.  All fill material must comply with the approved radiological and non-radiological remediation standards.</a:t>
            </a:r>
          </a:p>
          <a:p>
            <a:r>
              <a:rPr lang="en-US" dirty="0"/>
              <a:t>All hazardous waste shall be removed from the site to whatever level is required by federal, state and local laws or regulations for unrestricted use of the site.</a:t>
            </a:r>
          </a:p>
        </p:txBody>
      </p:sp>
    </p:spTree>
    <p:extLst>
      <p:ext uri="{BB962C8B-B14F-4D97-AF65-F5344CB8AC3E}">
        <p14:creationId xmlns:p14="http://schemas.microsoft.com/office/powerpoint/2010/main" val="218704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95622-AF8E-8E4F-850C-D9910EA63C40}"/>
              </a:ext>
            </a:extLst>
          </p:cNvPr>
          <p:cNvSpPr>
            <a:spLocks noGrp="1"/>
          </p:cNvSpPr>
          <p:nvPr>
            <p:ph type="title"/>
          </p:nvPr>
        </p:nvSpPr>
        <p:spPr>
          <a:xfrm>
            <a:off x="1451579" y="1298791"/>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EA419586-9800-7A48-A885-F7439F5A395D}"/>
              </a:ext>
            </a:extLst>
          </p:cNvPr>
          <p:cNvSpPr>
            <a:spLocks noGrp="1"/>
          </p:cNvSpPr>
          <p:nvPr>
            <p:ph idx="1"/>
          </p:nvPr>
        </p:nvSpPr>
        <p:spPr>
          <a:xfrm>
            <a:off x="203547" y="2108596"/>
            <a:ext cx="7062226" cy="3723793"/>
          </a:xfrm>
        </p:spPr>
        <p:txBody>
          <a:bodyPr>
            <a:normAutofit lnSpcReduction="10000"/>
          </a:bodyPr>
          <a:lstStyle/>
          <a:p>
            <a:pPr marL="0" indent="0">
              <a:buNone/>
            </a:pPr>
            <a:r>
              <a:rPr lang="en-US" sz="2200" u="sng" dirty="0"/>
              <a:t>Recommendation 8: Radiation Monitoring</a:t>
            </a:r>
          </a:p>
          <a:p>
            <a:r>
              <a:rPr lang="en-US" dirty="0"/>
              <a:t>The BRP must continue offsite and onsite radiological monitoring until all spent nuclear fuel has been removed from the site.  Licensees shall work cooperatively with DEP and PEMA to develop appropriate protocols related to non-radiological remediation and site restoration for information sharing, obtaining samples from onsite environmental media, conducting site visits and inspections, site characterization, remediation, site restoration and notifications.  The licensee shall pay the costs as set forth above.</a:t>
            </a:r>
          </a:p>
        </p:txBody>
      </p:sp>
      <p:pic>
        <p:nvPicPr>
          <p:cNvPr id="5" name="Picture 4" descr="A picture containing person, indoor, wall, man&#10;&#10;Description automatically generated">
            <a:extLst>
              <a:ext uri="{FF2B5EF4-FFF2-40B4-BE49-F238E27FC236}">
                <a16:creationId xmlns:a16="http://schemas.microsoft.com/office/drawing/2014/main" id="{DA17A2AC-CA7D-1949-93E6-DFD2E107D728}"/>
              </a:ext>
            </a:extLst>
          </p:cNvPr>
          <p:cNvPicPr>
            <a:picLocks noChangeAspect="1"/>
          </p:cNvPicPr>
          <p:nvPr/>
        </p:nvPicPr>
        <p:blipFill>
          <a:blip r:embed="rId2"/>
          <a:stretch>
            <a:fillRect/>
          </a:stretch>
        </p:blipFill>
        <p:spPr>
          <a:xfrm>
            <a:off x="7442132" y="2537249"/>
            <a:ext cx="4337116" cy="2866485"/>
          </a:xfrm>
          <a:prstGeom prst="rect">
            <a:avLst/>
          </a:prstGeom>
        </p:spPr>
      </p:pic>
    </p:spTree>
    <p:extLst>
      <p:ext uri="{BB962C8B-B14F-4D97-AF65-F5344CB8AC3E}">
        <p14:creationId xmlns:p14="http://schemas.microsoft.com/office/powerpoint/2010/main" val="2887764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D570B-384E-7F4F-9AAB-885A81BDCD02}"/>
              </a:ext>
            </a:extLst>
          </p:cNvPr>
          <p:cNvSpPr>
            <a:spLocks noGrp="1"/>
          </p:cNvSpPr>
          <p:nvPr>
            <p:ph type="title"/>
          </p:nvPr>
        </p:nvSpPr>
        <p:spPr>
          <a:xfrm>
            <a:off x="1451579" y="1323504"/>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293ECB30-19EB-924D-8B80-2140AAEBAACF}"/>
              </a:ext>
            </a:extLst>
          </p:cNvPr>
          <p:cNvSpPr>
            <a:spLocks noGrp="1"/>
          </p:cNvSpPr>
          <p:nvPr>
            <p:ph idx="1"/>
          </p:nvPr>
        </p:nvSpPr>
        <p:spPr>
          <a:xfrm>
            <a:off x="580768" y="2015732"/>
            <a:ext cx="5968313" cy="3829014"/>
          </a:xfrm>
        </p:spPr>
        <p:txBody>
          <a:bodyPr>
            <a:normAutofit fontScale="92500" lnSpcReduction="10000"/>
          </a:bodyPr>
          <a:lstStyle/>
          <a:p>
            <a:pPr marL="0" indent="0">
              <a:buNone/>
            </a:pPr>
            <a:r>
              <a:rPr lang="en-US" sz="2400" u="sng" dirty="0"/>
              <a:t>Recommendation 9: Offsite Emergency Planning</a:t>
            </a:r>
          </a:p>
          <a:p>
            <a:r>
              <a:rPr lang="en-US" dirty="0"/>
              <a:t>State and local (i.e., communities within 10 miles of the site) off-site radiological emergency planning must continue at its current level until all spent fuel is removed from the pool and placed in hardened dry casks, except that potassium iodide provisions may be eliminated 90 days after the reactor is de-fueled.  Thereafter, it must continue at a reduced level until all spent nuclear fuel has been removed from the site.  Licensees shall pay the cost of such monitoring as set forth above.</a:t>
            </a:r>
          </a:p>
        </p:txBody>
      </p:sp>
      <p:pic>
        <p:nvPicPr>
          <p:cNvPr id="5" name="Picture 4" descr="A blue and white sign&#10;&#10;Description automatically generated">
            <a:extLst>
              <a:ext uri="{FF2B5EF4-FFF2-40B4-BE49-F238E27FC236}">
                <a16:creationId xmlns:a16="http://schemas.microsoft.com/office/drawing/2014/main" id="{E58057C7-63B1-5743-B34E-062796124747}"/>
              </a:ext>
            </a:extLst>
          </p:cNvPr>
          <p:cNvPicPr>
            <a:picLocks noChangeAspect="1"/>
          </p:cNvPicPr>
          <p:nvPr/>
        </p:nvPicPr>
        <p:blipFill>
          <a:blip r:embed="rId2"/>
          <a:stretch>
            <a:fillRect/>
          </a:stretch>
        </p:blipFill>
        <p:spPr>
          <a:xfrm>
            <a:off x="6857999" y="2570205"/>
            <a:ext cx="5009635" cy="2504818"/>
          </a:xfrm>
          <a:prstGeom prst="rect">
            <a:avLst/>
          </a:prstGeom>
        </p:spPr>
      </p:pic>
    </p:spTree>
    <p:extLst>
      <p:ext uri="{BB962C8B-B14F-4D97-AF65-F5344CB8AC3E}">
        <p14:creationId xmlns:p14="http://schemas.microsoft.com/office/powerpoint/2010/main" val="530309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40D86-89CC-0C45-B7F8-219D2C44A5C9}"/>
              </a:ext>
            </a:extLst>
          </p:cNvPr>
          <p:cNvSpPr>
            <a:spLocks noGrp="1"/>
          </p:cNvSpPr>
          <p:nvPr>
            <p:ph type="title"/>
          </p:nvPr>
        </p:nvSpPr>
        <p:spPr>
          <a:xfrm>
            <a:off x="1451579" y="1354584"/>
            <a:ext cx="9603275" cy="587136"/>
          </a:xfrm>
        </p:spPr>
        <p:txBody>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B33CBB44-364B-E647-8A55-A052298C11CD}"/>
              </a:ext>
            </a:extLst>
          </p:cNvPr>
          <p:cNvSpPr>
            <a:spLocks noGrp="1"/>
          </p:cNvSpPr>
          <p:nvPr>
            <p:ph idx="1"/>
          </p:nvPr>
        </p:nvSpPr>
        <p:spPr>
          <a:xfrm>
            <a:off x="770237" y="2262867"/>
            <a:ext cx="10651525" cy="3804300"/>
          </a:xfrm>
        </p:spPr>
        <p:txBody>
          <a:bodyPr/>
          <a:lstStyle/>
          <a:p>
            <a:pPr marL="0" indent="0">
              <a:buNone/>
            </a:pPr>
            <a:r>
              <a:rPr lang="en-US" sz="2400" u="sng" dirty="0"/>
              <a:t>Recommendation 10: Spent Fuel Dry Cask and Pad Monitoring</a:t>
            </a:r>
          </a:p>
          <a:p>
            <a:r>
              <a:rPr lang="en-US" sz="2300" dirty="0"/>
              <a:t>Licensees agrees to monitor in real-time each cask for heat, helium and radiation, and provide real-time monitoring data to the Bureau of Radiation Protection The canisters and concrete outer packs are prone to cracking, exacerbated by  corrosion. The Commonwealth shall have the ability to inspect the pad and casks and shall receive a copy of any report relating to any inspection of the pad or casks by  the licensee  or the NRC within ten days after the date of any such report.</a:t>
            </a:r>
          </a:p>
        </p:txBody>
      </p:sp>
    </p:spTree>
    <p:extLst>
      <p:ext uri="{BB962C8B-B14F-4D97-AF65-F5344CB8AC3E}">
        <p14:creationId xmlns:p14="http://schemas.microsoft.com/office/powerpoint/2010/main" val="3508533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E8716-08C6-0B44-AF39-92CAA74D7BDA}"/>
              </a:ext>
            </a:extLst>
          </p:cNvPr>
          <p:cNvSpPr>
            <a:spLocks noGrp="1"/>
          </p:cNvSpPr>
          <p:nvPr>
            <p:ph type="title"/>
          </p:nvPr>
        </p:nvSpPr>
        <p:spPr/>
        <p:txBody>
          <a:bodyPr/>
          <a:lstStyle/>
          <a:p>
            <a:pPr algn="ctr"/>
            <a:r>
              <a:rPr lang="en-US" dirty="0"/>
              <a:t>There is nothing clean or green about</a:t>
            </a:r>
            <a:br>
              <a:rPr lang="en-US" dirty="0"/>
            </a:br>
            <a:r>
              <a:rPr lang="en-US" dirty="0"/>
              <a:t>nuclear waste</a:t>
            </a:r>
          </a:p>
        </p:txBody>
      </p:sp>
      <p:sp>
        <p:nvSpPr>
          <p:cNvPr id="3" name="Content Placeholder 2">
            <a:extLst>
              <a:ext uri="{FF2B5EF4-FFF2-40B4-BE49-F238E27FC236}">
                <a16:creationId xmlns:a16="http://schemas.microsoft.com/office/drawing/2014/main" id="{1A265FEB-C18D-9D43-9281-7B47A36C2051}"/>
              </a:ext>
            </a:extLst>
          </p:cNvPr>
          <p:cNvSpPr>
            <a:spLocks noGrp="1"/>
          </p:cNvSpPr>
          <p:nvPr>
            <p:ph idx="1"/>
          </p:nvPr>
        </p:nvSpPr>
        <p:spPr>
          <a:xfrm>
            <a:off x="1451579" y="2343536"/>
            <a:ext cx="4241855" cy="3450613"/>
          </a:xfrm>
        </p:spPr>
        <p:txBody>
          <a:bodyPr>
            <a:noAutofit/>
          </a:bodyPr>
          <a:lstStyle/>
          <a:p>
            <a:pPr marL="0" indent="0">
              <a:buNone/>
            </a:pPr>
            <a:r>
              <a:rPr lang="en-US" sz="2400" dirty="0"/>
              <a:t>High-level radioactive waste continues to accumulate at reactor sites where it is made.</a:t>
            </a:r>
          </a:p>
          <a:p>
            <a:pPr marL="0" indent="0">
              <a:buNone/>
            </a:pPr>
            <a:endParaRPr lang="en-US" sz="2400" dirty="0"/>
          </a:p>
          <a:p>
            <a:pPr marL="0" indent="0">
              <a:buNone/>
            </a:pPr>
            <a:r>
              <a:rPr lang="en-US" sz="2400" dirty="0"/>
              <a:t>There is no plan to permanently isolate it and safety issues with the current options</a:t>
            </a:r>
          </a:p>
        </p:txBody>
      </p:sp>
      <p:pic>
        <p:nvPicPr>
          <p:cNvPr id="5" name="Picture 4" descr="A close up of a map&#10;&#10;Description automatically generated">
            <a:extLst>
              <a:ext uri="{FF2B5EF4-FFF2-40B4-BE49-F238E27FC236}">
                <a16:creationId xmlns:a16="http://schemas.microsoft.com/office/drawing/2014/main" id="{E5423AAF-DB7A-B144-A0FE-8FBB058B81E1}"/>
              </a:ext>
            </a:extLst>
          </p:cNvPr>
          <p:cNvPicPr>
            <a:picLocks noChangeAspect="1"/>
          </p:cNvPicPr>
          <p:nvPr/>
        </p:nvPicPr>
        <p:blipFill>
          <a:blip r:embed="rId2"/>
          <a:stretch>
            <a:fillRect/>
          </a:stretch>
        </p:blipFill>
        <p:spPr>
          <a:xfrm>
            <a:off x="6697362" y="1968868"/>
            <a:ext cx="3647099" cy="4072256"/>
          </a:xfrm>
          <a:prstGeom prst="rect">
            <a:avLst/>
          </a:prstGeom>
        </p:spPr>
      </p:pic>
    </p:spTree>
    <p:extLst>
      <p:ext uri="{BB962C8B-B14F-4D97-AF65-F5344CB8AC3E}">
        <p14:creationId xmlns:p14="http://schemas.microsoft.com/office/powerpoint/2010/main" val="1723765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3485F-3D41-4E4D-82CF-C8E885E2362A}"/>
              </a:ext>
            </a:extLst>
          </p:cNvPr>
          <p:cNvSpPr>
            <a:spLocks noGrp="1"/>
          </p:cNvSpPr>
          <p:nvPr>
            <p:ph type="title"/>
          </p:nvPr>
        </p:nvSpPr>
        <p:spPr>
          <a:xfrm>
            <a:off x="1451579" y="1348217"/>
            <a:ext cx="9603275" cy="587135"/>
          </a:xfrm>
        </p:spPr>
        <p:txBody>
          <a:bodyPr>
            <a:normAutofit/>
          </a:bodyPr>
          <a:lstStyle/>
          <a:p>
            <a:pPr algn="ctr"/>
            <a:r>
              <a:rPr lang="en-US" dirty="0"/>
              <a:t>Recommendations for Pennsylvania</a:t>
            </a:r>
          </a:p>
        </p:txBody>
      </p:sp>
      <p:sp>
        <p:nvSpPr>
          <p:cNvPr id="3" name="Content Placeholder 2">
            <a:extLst>
              <a:ext uri="{FF2B5EF4-FFF2-40B4-BE49-F238E27FC236}">
                <a16:creationId xmlns:a16="http://schemas.microsoft.com/office/drawing/2014/main" id="{08CA2EE0-52AD-384D-9093-FB0F5156B672}"/>
              </a:ext>
            </a:extLst>
          </p:cNvPr>
          <p:cNvSpPr>
            <a:spLocks noGrp="1"/>
          </p:cNvSpPr>
          <p:nvPr>
            <p:ph idx="1"/>
          </p:nvPr>
        </p:nvSpPr>
        <p:spPr>
          <a:xfrm>
            <a:off x="395416" y="2015732"/>
            <a:ext cx="7451125" cy="3804300"/>
          </a:xfrm>
        </p:spPr>
        <p:txBody>
          <a:bodyPr>
            <a:normAutofit/>
          </a:bodyPr>
          <a:lstStyle/>
          <a:p>
            <a:pPr marL="0" indent="0">
              <a:buNone/>
            </a:pPr>
            <a:r>
              <a:rPr lang="en-US" sz="2200" u="sng" dirty="0"/>
              <a:t>Recommendation 11: ISFSI Security</a:t>
            </a:r>
          </a:p>
          <a:p>
            <a:r>
              <a:rPr lang="en-US" dirty="0"/>
              <a:t>To reduce the potential of a line-of-site attack, either the casks shall be stored in a building for additional security and environmental protection, or, at a minimum, a barrier not less than 5 feet higher than the height of any cask in the ISFSI shall be constructed around the ISFSI.  While fuel remains onsite, security shall include: a protected area around the ISFSI, concrete vehicle barriers, lighting, cameras and intrusion detection equipment and cyber security measures.</a:t>
            </a:r>
          </a:p>
        </p:txBody>
      </p:sp>
      <p:pic>
        <p:nvPicPr>
          <p:cNvPr id="5" name="Picture 4" descr="A picture containing person&#10;&#10;Description automatically generated">
            <a:extLst>
              <a:ext uri="{FF2B5EF4-FFF2-40B4-BE49-F238E27FC236}">
                <a16:creationId xmlns:a16="http://schemas.microsoft.com/office/drawing/2014/main" id="{FF7EC0D4-6FC8-DD4C-97CA-70E810F68B1E}"/>
              </a:ext>
            </a:extLst>
          </p:cNvPr>
          <p:cNvPicPr>
            <a:picLocks noChangeAspect="1"/>
          </p:cNvPicPr>
          <p:nvPr/>
        </p:nvPicPr>
        <p:blipFill>
          <a:blip r:embed="rId2"/>
          <a:stretch>
            <a:fillRect/>
          </a:stretch>
        </p:blipFill>
        <p:spPr>
          <a:xfrm>
            <a:off x="8304084" y="2755832"/>
            <a:ext cx="3492500" cy="2324100"/>
          </a:xfrm>
          <a:prstGeom prst="rect">
            <a:avLst/>
          </a:prstGeom>
        </p:spPr>
      </p:pic>
    </p:spTree>
    <p:extLst>
      <p:ext uri="{BB962C8B-B14F-4D97-AF65-F5344CB8AC3E}">
        <p14:creationId xmlns:p14="http://schemas.microsoft.com/office/powerpoint/2010/main" val="2356867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BBB6C-9FCD-3446-846B-0C82AEF03E2D}"/>
              </a:ext>
            </a:extLst>
          </p:cNvPr>
          <p:cNvSpPr>
            <a:spLocks noGrp="1"/>
          </p:cNvSpPr>
          <p:nvPr>
            <p:ph type="title"/>
          </p:nvPr>
        </p:nvSpPr>
        <p:spPr>
          <a:xfrm>
            <a:off x="1476293" y="1187579"/>
            <a:ext cx="9603275" cy="627466"/>
          </a:xfrm>
        </p:spPr>
        <p:txBody>
          <a:bodyPr/>
          <a:lstStyle/>
          <a:p>
            <a:pPr algn="ctr"/>
            <a:r>
              <a:rPr lang="en-US" dirty="0"/>
              <a:t>How much nuclear waste do we have?</a:t>
            </a:r>
          </a:p>
        </p:txBody>
      </p:sp>
      <p:sp>
        <p:nvSpPr>
          <p:cNvPr id="3" name="Content Placeholder 2">
            <a:extLst>
              <a:ext uri="{FF2B5EF4-FFF2-40B4-BE49-F238E27FC236}">
                <a16:creationId xmlns:a16="http://schemas.microsoft.com/office/drawing/2014/main" id="{C30DD74F-4F03-F44C-B4BE-4523C493538D}"/>
              </a:ext>
            </a:extLst>
          </p:cNvPr>
          <p:cNvSpPr>
            <a:spLocks noGrp="1"/>
          </p:cNvSpPr>
          <p:nvPr>
            <p:ph idx="1"/>
          </p:nvPr>
        </p:nvSpPr>
        <p:spPr>
          <a:xfrm>
            <a:off x="1069676" y="1984076"/>
            <a:ext cx="5365630" cy="4069406"/>
          </a:xfrm>
        </p:spPr>
        <p:txBody>
          <a:bodyPr>
            <a:normAutofit/>
          </a:bodyPr>
          <a:lstStyle/>
          <a:p>
            <a:pPr marL="0" indent="0">
              <a:buNone/>
            </a:pPr>
            <a:r>
              <a:rPr lang="en-US" sz="2400" dirty="0"/>
              <a:t>As of 2018 there were 80,000 metric tons of uranium of commercial irradiated fuel in the US</a:t>
            </a:r>
          </a:p>
          <a:p>
            <a:pPr marL="0" indent="0">
              <a:buNone/>
            </a:pPr>
            <a:r>
              <a:rPr lang="en-US" sz="2400" dirty="0"/>
              <a:t>2,000 metric tons of nuclear waste is generated every year</a:t>
            </a:r>
          </a:p>
          <a:p>
            <a:pPr marL="0" indent="0">
              <a:buNone/>
            </a:pPr>
            <a:r>
              <a:rPr lang="en-US" sz="2400" dirty="0"/>
              <a:t>There is approximately 7,560 metric tons of high-level radioactive waste fuel stored at Pennsylvania’s nuclear power plants.</a:t>
            </a:r>
          </a:p>
          <a:p>
            <a:pPr marL="0" indent="0">
              <a:buNone/>
            </a:pPr>
            <a:endParaRPr lang="en-US" dirty="0"/>
          </a:p>
        </p:txBody>
      </p:sp>
      <p:pic>
        <p:nvPicPr>
          <p:cNvPr id="5" name="Picture 4" descr="A yellow sign with black text&#10;&#10;Description automatically generated">
            <a:extLst>
              <a:ext uri="{FF2B5EF4-FFF2-40B4-BE49-F238E27FC236}">
                <a16:creationId xmlns:a16="http://schemas.microsoft.com/office/drawing/2014/main" id="{A6E7256E-D8BB-4542-BB67-73DBA12DC492}"/>
              </a:ext>
            </a:extLst>
          </p:cNvPr>
          <p:cNvPicPr>
            <a:picLocks noChangeAspect="1"/>
          </p:cNvPicPr>
          <p:nvPr/>
        </p:nvPicPr>
        <p:blipFill>
          <a:blip r:embed="rId2"/>
          <a:stretch>
            <a:fillRect/>
          </a:stretch>
        </p:blipFill>
        <p:spPr>
          <a:xfrm>
            <a:off x="7246189" y="1984076"/>
            <a:ext cx="4059207" cy="3962400"/>
          </a:xfrm>
          <a:prstGeom prst="rect">
            <a:avLst/>
          </a:prstGeom>
        </p:spPr>
      </p:pic>
    </p:spTree>
    <p:extLst>
      <p:ext uri="{BB962C8B-B14F-4D97-AF65-F5344CB8AC3E}">
        <p14:creationId xmlns:p14="http://schemas.microsoft.com/office/powerpoint/2010/main" val="109104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35C3D674-3D59-4E93-80CA-0C0A9095E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C884B8F8-FDC9-498B-9960-5D7260AFC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DF74B483-D98E-9043-BAEE-CAB2C157B8FC}"/>
              </a:ext>
            </a:extLst>
          </p:cNvPr>
          <p:cNvSpPr>
            <a:spLocks noGrp="1"/>
          </p:cNvSpPr>
          <p:nvPr>
            <p:ph type="title"/>
          </p:nvPr>
        </p:nvSpPr>
        <p:spPr>
          <a:xfrm>
            <a:off x="1453896" y="1193118"/>
            <a:ext cx="4176511" cy="579039"/>
          </a:xfrm>
        </p:spPr>
        <p:txBody>
          <a:bodyPr vert="horz" lIns="91440" tIns="45720" rIns="91440" bIns="0" rtlCol="0">
            <a:normAutofit/>
          </a:bodyPr>
          <a:lstStyle/>
          <a:p>
            <a:r>
              <a:rPr lang="en-US" dirty="0"/>
              <a:t>Dry Cask Storage</a:t>
            </a:r>
          </a:p>
        </p:txBody>
      </p:sp>
      <p:sp>
        <p:nvSpPr>
          <p:cNvPr id="35" name="Rectangle 34">
            <a:extLst>
              <a:ext uri="{FF2B5EF4-FFF2-40B4-BE49-F238E27FC236}">
                <a16:creationId xmlns:a16="http://schemas.microsoft.com/office/drawing/2014/main" id="{EF2A81E1-BCBE-426B-8C09-33274E69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5" name="Picture 4" descr="A large white building&#10;&#10;Description automatically generated">
            <a:extLst>
              <a:ext uri="{FF2B5EF4-FFF2-40B4-BE49-F238E27FC236}">
                <a16:creationId xmlns:a16="http://schemas.microsoft.com/office/drawing/2014/main" id="{8CD7D7CB-256E-BF42-A16C-93CE7437B253}"/>
              </a:ext>
            </a:extLst>
          </p:cNvPr>
          <p:cNvPicPr>
            <a:picLocks noChangeAspect="1"/>
          </p:cNvPicPr>
          <p:nvPr/>
        </p:nvPicPr>
        <p:blipFill>
          <a:blip r:embed="rId2"/>
          <a:stretch>
            <a:fillRect/>
          </a:stretch>
        </p:blipFill>
        <p:spPr>
          <a:xfrm>
            <a:off x="6094411" y="1357692"/>
            <a:ext cx="5902838" cy="4594528"/>
          </a:xfrm>
          <a:prstGeom prst="rect">
            <a:avLst/>
          </a:prstGeom>
        </p:spPr>
      </p:pic>
      <p:pic>
        <p:nvPicPr>
          <p:cNvPr id="37" name="Picture 36">
            <a:extLst>
              <a:ext uri="{FF2B5EF4-FFF2-40B4-BE49-F238E27FC236}">
                <a16:creationId xmlns:a16="http://schemas.microsoft.com/office/drawing/2014/main" id="{39D1DDD4-5BB3-45BA-B9B3-06B62299AD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9" name="Straight Connector 38">
            <a:extLst>
              <a:ext uri="{FF2B5EF4-FFF2-40B4-BE49-F238E27FC236}">
                <a16:creationId xmlns:a16="http://schemas.microsoft.com/office/drawing/2014/main" id="{A24DAE64-2302-42EA-8239-F2F0775CA5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1FC47BB1-82BA-6B49-A5CE-F81E3BACA298}"/>
              </a:ext>
            </a:extLst>
          </p:cNvPr>
          <p:cNvSpPr>
            <a:spLocks noGrp="1"/>
          </p:cNvSpPr>
          <p:nvPr>
            <p:ph idx="1"/>
          </p:nvPr>
        </p:nvSpPr>
        <p:spPr>
          <a:xfrm>
            <a:off x="194751" y="2018413"/>
            <a:ext cx="5705212" cy="3936492"/>
          </a:xfrm>
        </p:spPr>
        <p:txBody>
          <a:bodyPr>
            <a:noAutofit/>
          </a:bodyPr>
          <a:lstStyle/>
          <a:p>
            <a:pPr marL="0" indent="0">
              <a:buNone/>
            </a:pPr>
            <a:r>
              <a:rPr lang="en-US" sz="1950" dirty="0"/>
              <a:t>Beaver Valley, Limerick, Peach Bottom and Susquehanna have transitioned to dry cask storage but not all of their high-level waste is stored that way.  This is better than spent fuel pools, but dry casks are vulnerable to failure and difficult to inspect.</a:t>
            </a:r>
          </a:p>
          <a:p>
            <a:pPr marL="0" indent="0">
              <a:buNone/>
            </a:pPr>
            <a:r>
              <a:rPr lang="en-US" sz="1950" dirty="0"/>
              <a:t>TMI is the only plant not using dry cask storage, they are only using spent fuel pools and those pools have been re-racked three times.  They are out of room in their pools and yet have failed to transition to dry cask storage and won’t do so until 2022 at the earliest.</a:t>
            </a:r>
          </a:p>
        </p:txBody>
      </p:sp>
    </p:spTree>
    <p:extLst>
      <p:ext uri="{BB962C8B-B14F-4D97-AF65-F5344CB8AC3E}">
        <p14:creationId xmlns:p14="http://schemas.microsoft.com/office/powerpoint/2010/main" val="87574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A88B-9935-3E46-806B-21345446C988}"/>
              </a:ext>
            </a:extLst>
          </p:cNvPr>
          <p:cNvSpPr>
            <a:spLocks noGrp="1"/>
          </p:cNvSpPr>
          <p:nvPr>
            <p:ph type="title"/>
          </p:nvPr>
        </p:nvSpPr>
        <p:spPr/>
        <p:txBody>
          <a:bodyPr/>
          <a:lstStyle/>
          <a:p>
            <a:pPr algn="ctr"/>
            <a:r>
              <a:rPr lang="en-US" dirty="0"/>
              <a:t>Reducing the amount of radioactive waste in fuel pools is a top priority!</a:t>
            </a:r>
          </a:p>
        </p:txBody>
      </p:sp>
      <p:sp>
        <p:nvSpPr>
          <p:cNvPr id="7" name="Content Placeholder 6">
            <a:extLst>
              <a:ext uri="{FF2B5EF4-FFF2-40B4-BE49-F238E27FC236}">
                <a16:creationId xmlns:a16="http://schemas.microsoft.com/office/drawing/2014/main" id="{84042052-9723-E645-9442-F3FECD9C7D7A}"/>
              </a:ext>
            </a:extLst>
          </p:cNvPr>
          <p:cNvSpPr>
            <a:spLocks noGrp="1"/>
          </p:cNvSpPr>
          <p:nvPr>
            <p:ph idx="1"/>
          </p:nvPr>
        </p:nvSpPr>
        <p:spPr>
          <a:xfrm>
            <a:off x="546341" y="2015732"/>
            <a:ext cx="4853795" cy="3884736"/>
          </a:xfrm>
        </p:spPr>
        <p:txBody>
          <a:bodyPr>
            <a:noAutofit/>
          </a:bodyPr>
          <a:lstStyle/>
          <a:p>
            <a:pPr marL="0" indent="0">
              <a:buNone/>
            </a:pPr>
            <a:r>
              <a:rPr lang="en-US" sz="2300" dirty="0"/>
              <a:t>Spent fuel pools, according to independent engineers, are the least safe way to store high level radioactive waste.  </a:t>
            </a:r>
          </a:p>
          <a:p>
            <a:pPr marL="0" indent="0">
              <a:buNone/>
            </a:pPr>
            <a:r>
              <a:rPr lang="en-US" sz="2300" dirty="0"/>
              <a:t>Dry storage is has risks, but it is a lot safer than spent fuel pools.  </a:t>
            </a:r>
          </a:p>
          <a:p>
            <a:pPr marL="0" indent="0">
              <a:buNone/>
            </a:pPr>
            <a:r>
              <a:rPr lang="en-US" sz="2300" dirty="0"/>
              <a:t>Again, TMI is currently only storing their waste in spent fuel pools.</a:t>
            </a:r>
          </a:p>
        </p:txBody>
      </p:sp>
      <p:pic>
        <p:nvPicPr>
          <p:cNvPr id="9" name="Picture 8" descr="A picture containing floor, indoor&#10;&#10;Description automatically generated">
            <a:extLst>
              <a:ext uri="{FF2B5EF4-FFF2-40B4-BE49-F238E27FC236}">
                <a16:creationId xmlns:a16="http://schemas.microsoft.com/office/drawing/2014/main" id="{132A9343-1BDC-8F4B-8B05-C766232BEB4B}"/>
              </a:ext>
            </a:extLst>
          </p:cNvPr>
          <p:cNvPicPr>
            <a:picLocks noChangeAspect="1"/>
          </p:cNvPicPr>
          <p:nvPr/>
        </p:nvPicPr>
        <p:blipFill>
          <a:blip r:embed="rId2"/>
          <a:stretch>
            <a:fillRect/>
          </a:stretch>
        </p:blipFill>
        <p:spPr>
          <a:xfrm>
            <a:off x="6096000" y="2015733"/>
            <a:ext cx="5549659" cy="3884735"/>
          </a:xfrm>
          <a:prstGeom prst="rect">
            <a:avLst/>
          </a:prstGeom>
        </p:spPr>
      </p:pic>
    </p:spTree>
    <p:extLst>
      <p:ext uri="{BB962C8B-B14F-4D97-AF65-F5344CB8AC3E}">
        <p14:creationId xmlns:p14="http://schemas.microsoft.com/office/powerpoint/2010/main" val="183116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DC854-ADC6-5943-9FFD-A5E52C0518C3}"/>
              </a:ext>
            </a:extLst>
          </p:cNvPr>
          <p:cNvSpPr>
            <a:spLocks noGrp="1"/>
          </p:cNvSpPr>
          <p:nvPr>
            <p:ph type="title"/>
          </p:nvPr>
        </p:nvSpPr>
        <p:spPr/>
        <p:txBody>
          <a:bodyPr/>
          <a:lstStyle/>
          <a:p>
            <a:pPr algn="ctr"/>
            <a:r>
              <a:rPr lang="en-US" dirty="0"/>
              <a:t>Hardened on-site storage </a:t>
            </a:r>
            <a:br>
              <a:rPr lang="en-US" dirty="0"/>
            </a:br>
            <a:r>
              <a:rPr lang="en-US" dirty="0"/>
              <a:t>(HOSS)</a:t>
            </a:r>
          </a:p>
        </p:txBody>
      </p:sp>
      <p:sp>
        <p:nvSpPr>
          <p:cNvPr id="3" name="Content Placeholder 2">
            <a:extLst>
              <a:ext uri="{FF2B5EF4-FFF2-40B4-BE49-F238E27FC236}">
                <a16:creationId xmlns:a16="http://schemas.microsoft.com/office/drawing/2014/main" id="{F9EFAA42-5A12-1547-866E-689E5C803B34}"/>
              </a:ext>
            </a:extLst>
          </p:cNvPr>
          <p:cNvSpPr>
            <a:spLocks noGrp="1"/>
          </p:cNvSpPr>
          <p:nvPr>
            <p:ph idx="1"/>
          </p:nvPr>
        </p:nvSpPr>
        <p:spPr>
          <a:xfrm>
            <a:off x="894126" y="2015732"/>
            <a:ext cx="5201874" cy="3737200"/>
          </a:xfrm>
        </p:spPr>
        <p:txBody>
          <a:bodyPr>
            <a:normAutofit/>
          </a:bodyPr>
          <a:lstStyle/>
          <a:p>
            <a:pPr marL="0" indent="0">
              <a:buNone/>
            </a:pPr>
            <a:r>
              <a:rPr lang="en-US" sz="2300" dirty="0"/>
              <a:t>Hardened On-Site Storage (HOSS) is a better, safer way to store high level radioactive waste than spent fuel pools and dry cask storage.</a:t>
            </a:r>
          </a:p>
          <a:p>
            <a:pPr marL="0" indent="0">
              <a:buNone/>
            </a:pPr>
            <a:r>
              <a:rPr lang="en-US" sz="2300" dirty="0"/>
              <a:t>HOSS provides better security at reactor sites with robust dry storage and community oversight, including real time monitoring of heat and radiation.</a:t>
            </a:r>
          </a:p>
        </p:txBody>
      </p:sp>
      <p:pic>
        <p:nvPicPr>
          <p:cNvPr id="5" name="Picture 4" descr="A picture containing sky, building, outdoor, fence&#10;&#10;Description automatically generated">
            <a:extLst>
              <a:ext uri="{FF2B5EF4-FFF2-40B4-BE49-F238E27FC236}">
                <a16:creationId xmlns:a16="http://schemas.microsoft.com/office/drawing/2014/main" id="{46C22594-D74A-9944-950B-39E3A5037DE4}"/>
              </a:ext>
            </a:extLst>
          </p:cNvPr>
          <p:cNvPicPr>
            <a:picLocks noChangeAspect="1"/>
          </p:cNvPicPr>
          <p:nvPr/>
        </p:nvPicPr>
        <p:blipFill>
          <a:blip r:embed="rId2"/>
          <a:stretch>
            <a:fillRect/>
          </a:stretch>
        </p:blipFill>
        <p:spPr>
          <a:xfrm>
            <a:off x="6369026" y="2015732"/>
            <a:ext cx="5414658" cy="3737200"/>
          </a:xfrm>
          <a:prstGeom prst="rect">
            <a:avLst/>
          </a:prstGeom>
        </p:spPr>
      </p:pic>
    </p:spTree>
    <p:extLst>
      <p:ext uri="{BB962C8B-B14F-4D97-AF65-F5344CB8AC3E}">
        <p14:creationId xmlns:p14="http://schemas.microsoft.com/office/powerpoint/2010/main" val="295310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C3873-E0C6-424A-9D58-1C485E28DDCD}"/>
              </a:ext>
            </a:extLst>
          </p:cNvPr>
          <p:cNvSpPr>
            <a:spLocks noGrp="1"/>
          </p:cNvSpPr>
          <p:nvPr>
            <p:ph type="title"/>
          </p:nvPr>
        </p:nvSpPr>
        <p:spPr>
          <a:xfrm>
            <a:off x="290045" y="804519"/>
            <a:ext cx="11611910" cy="1049235"/>
          </a:xfrm>
        </p:spPr>
        <p:txBody>
          <a:bodyPr/>
          <a:lstStyle/>
          <a:p>
            <a:pPr algn="ctr"/>
            <a:r>
              <a:rPr lang="en-US" dirty="0"/>
              <a:t>Are consolidated/centralized “interim” storage areas (CIS) the solution?</a:t>
            </a:r>
          </a:p>
        </p:txBody>
      </p:sp>
      <p:sp>
        <p:nvSpPr>
          <p:cNvPr id="3" name="Content Placeholder 2">
            <a:extLst>
              <a:ext uri="{FF2B5EF4-FFF2-40B4-BE49-F238E27FC236}">
                <a16:creationId xmlns:a16="http://schemas.microsoft.com/office/drawing/2014/main" id="{EAC6A738-3141-D54E-91CC-C60C290763FC}"/>
              </a:ext>
            </a:extLst>
          </p:cNvPr>
          <p:cNvSpPr>
            <a:spLocks noGrp="1"/>
          </p:cNvSpPr>
          <p:nvPr>
            <p:ph idx="1"/>
          </p:nvPr>
        </p:nvSpPr>
        <p:spPr>
          <a:xfrm>
            <a:off x="290045" y="2139351"/>
            <a:ext cx="3565264" cy="3450613"/>
          </a:xfrm>
        </p:spPr>
        <p:txBody>
          <a:bodyPr>
            <a:normAutofit/>
          </a:bodyPr>
          <a:lstStyle/>
          <a:p>
            <a:pPr marL="0" indent="0">
              <a:buNone/>
            </a:pPr>
            <a:r>
              <a:rPr lang="en-US" sz="2200" dirty="0"/>
              <a:t>Consolidated Interim Storage (CIS) nuclear waste dumps would be sites to which high level nuclear power waste would be moved before being shipped to a CURRENTLY NONEXISTENT permanent repository.</a:t>
            </a:r>
          </a:p>
        </p:txBody>
      </p:sp>
      <p:pic>
        <p:nvPicPr>
          <p:cNvPr id="5" name="Picture 4" descr="A close up of a wire fence&#10;&#10;Description automatically generated">
            <a:extLst>
              <a:ext uri="{FF2B5EF4-FFF2-40B4-BE49-F238E27FC236}">
                <a16:creationId xmlns:a16="http://schemas.microsoft.com/office/drawing/2014/main" id="{0591E8CF-E824-7D4B-8A19-644E42E41C1E}"/>
              </a:ext>
            </a:extLst>
          </p:cNvPr>
          <p:cNvPicPr>
            <a:picLocks noChangeAspect="1"/>
          </p:cNvPicPr>
          <p:nvPr/>
        </p:nvPicPr>
        <p:blipFill rotWithShape="1">
          <a:blip r:embed="rId2"/>
          <a:srcRect t="2403" r="33928" b="12974"/>
          <a:stretch/>
        </p:blipFill>
        <p:spPr>
          <a:xfrm>
            <a:off x="4220297" y="2061829"/>
            <a:ext cx="3751406" cy="3828082"/>
          </a:xfrm>
          <a:prstGeom prst="rect">
            <a:avLst/>
          </a:prstGeom>
        </p:spPr>
      </p:pic>
      <p:sp>
        <p:nvSpPr>
          <p:cNvPr id="6" name="TextBox 5">
            <a:extLst>
              <a:ext uri="{FF2B5EF4-FFF2-40B4-BE49-F238E27FC236}">
                <a16:creationId xmlns:a16="http://schemas.microsoft.com/office/drawing/2014/main" id="{C96488F2-10EC-BE4B-9009-7B24BC80D310}"/>
              </a:ext>
            </a:extLst>
          </p:cNvPr>
          <p:cNvSpPr txBox="1"/>
          <p:nvPr/>
        </p:nvSpPr>
        <p:spPr>
          <a:xfrm>
            <a:off x="8336691" y="2075114"/>
            <a:ext cx="3565264" cy="3477875"/>
          </a:xfrm>
          <a:prstGeom prst="rect">
            <a:avLst/>
          </a:prstGeom>
          <a:noFill/>
        </p:spPr>
        <p:txBody>
          <a:bodyPr wrap="square" rtlCol="0">
            <a:spAutoFit/>
          </a:bodyPr>
          <a:lstStyle/>
          <a:p>
            <a:r>
              <a:rPr lang="en-US" sz="2200" dirty="0"/>
              <a:t>Current federal law, Nuclear Waste Policy Act of 1982 and 1987 Amendments, state that CIS areas are only allowed if a permanent repository is operating.  Moreover, the provision of the law allowing for a “temporary” site has expired, making any CIS facility ILLEGAL.</a:t>
            </a:r>
          </a:p>
        </p:txBody>
      </p:sp>
    </p:spTree>
    <p:extLst>
      <p:ext uri="{BB962C8B-B14F-4D97-AF65-F5344CB8AC3E}">
        <p14:creationId xmlns:p14="http://schemas.microsoft.com/office/powerpoint/2010/main" val="2549973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9F0DA-F437-244D-BC88-9805AF5B372B}"/>
              </a:ext>
            </a:extLst>
          </p:cNvPr>
          <p:cNvSpPr>
            <a:spLocks noGrp="1"/>
          </p:cNvSpPr>
          <p:nvPr>
            <p:ph type="title"/>
          </p:nvPr>
        </p:nvSpPr>
        <p:spPr>
          <a:xfrm>
            <a:off x="543698" y="804519"/>
            <a:ext cx="11316301" cy="1049235"/>
          </a:xfrm>
        </p:spPr>
        <p:txBody>
          <a:bodyPr/>
          <a:lstStyle/>
          <a:p>
            <a:pPr algn="ctr"/>
            <a:r>
              <a:rPr lang="en-US" u="sng" dirty="0"/>
              <a:t>ILLEGAL</a:t>
            </a:r>
            <a:r>
              <a:rPr lang="en-US" dirty="0"/>
              <a:t> CONSOLIDATED INTERIM STORAGE SITES (CIS)</a:t>
            </a:r>
            <a:br>
              <a:rPr lang="en-US" dirty="0"/>
            </a:br>
            <a:r>
              <a:rPr lang="en-US" dirty="0"/>
              <a:t>are being planned now</a:t>
            </a:r>
          </a:p>
        </p:txBody>
      </p:sp>
      <p:sp>
        <p:nvSpPr>
          <p:cNvPr id="3" name="Content Placeholder 2">
            <a:extLst>
              <a:ext uri="{FF2B5EF4-FFF2-40B4-BE49-F238E27FC236}">
                <a16:creationId xmlns:a16="http://schemas.microsoft.com/office/drawing/2014/main" id="{1CBF0E47-E679-6643-91E8-90B82CED80DD}"/>
              </a:ext>
            </a:extLst>
          </p:cNvPr>
          <p:cNvSpPr>
            <a:spLocks noGrp="1"/>
          </p:cNvSpPr>
          <p:nvPr>
            <p:ph idx="1"/>
          </p:nvPr>
        </p:nvSpPr>
        <p:spPr>
          <a:xfrm>
            <a:off x="543698" y="2054383"/>
            <a:ext cx="3212757" cy="3483025"/>
          </a:xfrm>
        </p:spPr>
        <p:txBody>
          <a:bodyPr>
            <a:noAutofit/>
          </a:bodyPr>
          <a:lstStyle/>
          <a:p>
            <a:pPr marL="0" indent="0">
              <a:buNone/>
            </a:pPr>
            <a:r>
              <a:rPr lang="en-US" dirty="0"/>
              <a:t>Despite the illegality of CIS areas, two private corporations applied to open such sites and the Nuclear Regulatory Commission (NRC) is proceeding with their applications.  One is in Texas and the other is in New Mexico.</a:t>
            </a:r>
          </a:p>
        </p:txBody>
      </p:sp>
      <p:pic>
        <p:nvPicPr>
          <p:cNvPr id="5" name="Picture 4" descr="A close up of a wire fence&#10;&#10;Description automatically generated">
            <a:extLst>
              <a:ext uri="{FF2B5EF4-FFF2-40B4-BE49-F238E27FC236}">
                <a16:creationId xmlns:a16="http://schemas.microsoft.com/office/drawing/2014/main" id="{BB1D82E2-B50D-424B-9572-1220E1768596}"/>
              </a:ext>
            </a:extLst>
          </p:cNvPr>
          <p:cNvPicPr>
            <a:picLocks noChangeAspect="1"/>
          </p:cNvPicPr>
          <p:nvPr/>
        </p:nvPicPr>
        <p:blipFill rotWithShape="1">
          <a:blip r:embed="rId2"/>
          <a:srcRect t="8816" r="27971" b="11042"/>
          <a:stretch/>
        </p:blipFill>
        <p:spPr>
          <a:xfrm>
            <a:off x="3998228" y="2018893"/>
            <a:ext cx="3694669" cy="3758504"/>
          </a:xfrm>
          <a:prstGeom prst="rect">
            <a:avLst/>
          </a:prstGeom>
        </p:spPr>
      </p:pic>
      <p:sp>
        <p:nvSpPr>
          <p:cNvPr id="6" name="TextBox 5">
            <a:extLst>
              <a:ext uri="{FF2B5EF4-FFF2-40B4-BE49-F238E27FC236}">
                <a16:creationId xmlns:a16="http://schemas.microsoft.com/office/drawing/2014/main" id="{E5F72D64-DA19-D142-A3EA-DE37AF30A602}"/>
              </a:ext>
            </a:extLst>
          </p:cNvPr>
          <p:cNvSpPr txBox="1"/>
          <p:nvPr/>
        </p:nvSpPr>
        <p:spPr>
          <a:xfrm>
            <a:off x="7934670" y="2080917"/>
            <a:ext cx="3925330" cy="3693319"/>
          </a:xfrm>
          <a:prstGeom prst="rect">
            <a:avLst/>
          </a:prstGeom>
          <a:noFill/>
        </p:spPr>
        <p:txBody>
          <a:bodyPr wrap="square" rtlCol="0">
            <a:spAutoFit/>
          </a:bodyPr>
          <a:lstStyle/>
          <a:p>
            <a:pPr marL="285750" indent="-285750">
              <a:buFont typeface="Arial" panose="020B0604020202020204" pitchFamily="34" charset="0"/>
              <a:buChar char="•"/>
            </a:pPr>
            <a:r>
              <a:rPr lang="en-US" dirty="0"/>
              <a:t>CIS areas are not designed to store irradiated nuclear fuel for the millions of years it remains radioactively dangerous</a:t>
            </a:r>
          </a:p>
          <a:p>
            <a:pPr marL="285750" indent="-285750">
              <a:buFont typeface="Arial" panose="020B0604020202020204" pitchFamily="34" charset="0"/>
              <a:buChar char="•"/>
            </a:pPr>
            <a:r>
              <a:rPr lang="en-US" dirty="0"/>
              <a:t>Failure to improve existing vulnerability of nuclear waste storage technology</a:t>
            </a:r>
          </a:p>
          <a:p>
            <a:pPr marL="285750" indent="-285750">
              <a:buFont typeface="Arial" panose="020B0604020202020204" pitchFamily="34" charset="0"/>
              <a:buChar char="•"/>
            </a:pPr>
            <a:r>
              <a:rPr lang="en-US" dirty="0"/>
              <a:t>It is likely that an “interim” site could become a de-facto permanent storage site if a morally and scientifically sound permanent system to isolate the waste is not developed</a:t>
            </a:r>
          </a:p>
        </p:txBody>
      </p:sp>
    </p:spTree>
    <p:extLst>
      <p:ext uri="{BB962C8B-B14F-4D97-AF65-F5344CB8AC3E}">
        <p14:creationId xmlns:p14="http://schemas.microsoft.com/office/powerpoint/2010/main" val="739409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E923F-5C53-6E47-A644-BABC43904844}"/>
              </a:ext>
            </a:extLst>
          </p:cNvPr>
          <p:cNvSpPr>
            <a:spLocks noGrp="1"/>
          </p:cNvSpPr>
          <p:nvPr>
            <p:ph type="title"/>
          </p:nvPr>
        </p:nvSpPr>
        <p:spPr>
          <a:xfrm>
            <a:off x="1451579" y="1098087"/>
            <a:ext cx="9603275" cy="587136"/>
          </a:xfrm>
        </p:spPr>
        <p:txBody>
          <a:bodyPr/>
          <a:lstStyle/>
          <a:p>
            <a:pPr algn="ctr"/>
            <a:r>
              <a:rPr lang="en-US" dirty="0"/>
              <a:t>These corporations want to:</a:t>
            </a:r>
          </a:p>
        </p:txBody>
      </p:sp>
      <p:sp>
        <p:nvSpPr>
          <p:cNvPr id="3" name="Content Placeholder 2">
            <a:extLst>
              <a:ext uri="{FF2B5EF4-FFF2-40B4-BE49-F238E27FC236}">
                <a16:creationId xmlns:a16="http://schemas.microsoft.com/office/drawing/2014/main" id="{644937A6-6CAE-F840-A969-D00CEE3D5ED5}"/>
              </a:ext>
            </a:extLst>
          </p:cNvPr>
          <p:cNvSpPr>
            <a:spLocks noGrp="1"/>
          </p:cNvSpPr>
          <p:nvPr>
            <p:ph idx="1"/>
          </p:nvPr>
        </p:nvSpPr>
        <p:spPr/>
        <p:txBody>
          <a:bodyPr>
            <a:normAutofit fontScale="92500" lnSpcReduction="10000"/>
          </a:bodyPr>
          <a:lstStyle/>
          <a:p>
            <a:pPr marL="457200" indent="-457200">
              <a:buFont typeface="+mj-lt"/>
              <a:buAutoNum type="arabicPeriod"/>
            </a:pPr>
            <a:r>
              <a:rPr lang="en-US" sz="2200" dirty="0"/>
              <a:t>Legalize consolidated “interim” storage before there is a permanent repository</a:t>
            </a:r>
          </a:p>
          <a:p>
            <a:pPr marL="457200" indent="-457200">
              <a:buFont typeface="+mj-lt"/>
              <a:buAutoNum type="arabicPeriod"/>
            </a:pPr>
            <a:r>
              <a:rPr lang="en-US" sz="2200" dirty="0"/>
              <a:t>Shift liability for high level waste from nuclear power companies to the US Dept. of Energy aka US taxpayers</a:t>
            </a:r>
          </a:p>
          <a:p>
            <a:pPr marL="457200" indent="-457200">
              <a:buFont typeface="+mj-lt"/>
              <a:buAutoNum type="arabicPeriod"/>
            </a:pPr>
            <a:r>
              <a:rPr lang="en-US" sz="2200" dirty="0"/>
              <a:t>Raid Nuclear Waste Fund money collected for permanent isolation to be redirected for the so called “interim” storage.</a:t>
            </a:r>
          </a:p>
          <a:p>
            <a:pPr marL="0" indent="0" algn="ctr">
              <a:buNone/>
            </a:pPr>
            <a:endParaRPr lang="en-US" sz="2400" dirty="0"/>
          </a:p>
          <a:p>
            <a:pPr marL="0" indent="0" algn="ctr">
              <a:buNone/>
            </a:pPr>
            <a:r>
              <a:rPr lang="en-US" sz="2500" b="1" dirty="0"/>
              <a:t>These corporations want to change the law to allow them to make money while all liability is borne by the public</a:t>
            </a:r>
          </a:p>
        </p:txBody>
      </p:sp>
    </p:spTree>
    <p:extLst>
      <p:ext uri="{BB962C8B-B14F-4D97-AF65-F5344CB8AC3E}">
        <p14:creationId xmlns:p14="http://schemas.microsoft.com/office/powerpoint/2010/main" val="262303688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108</TotalTime>
  <Words>1433</Words>
  <Application>Microsoft Macintosh PowerPoint</Application>
  <PresentationFormat>Widescreen</PresentationFormat>
  <Paragraphs>70</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Gill Sans MT</vt:lpstr>
      <vt:lpstr>Gallery</vt:lpstr>
      <vt:lpstr>House Environmental Committee Testimony</vt:lpstr>
      <vt:lpstr>There is nothing clean or green about nuclear waste</vt:lpstr>
      <vt:lpstr>How much nuclear waste do we have?</vt:lpstr>
      <vt:lpstr>Dry Cask Storage</vt:lpstr>
      <vt:lpstr>Reducing the amount of radioactive waste in fuel pools is a top priority!</vt:lpstr>
      <vt:lpstr>Hardened on-site storage  (HOSS)</vt:lpstr>
      <vt:lpstr>Are consolidated/centralized “interim” storage areas (CIS) the solution?</vt:lpstr>
      <vt:lpstr>ILLEGAL CONSOLIDATED INTERIM STORAGE SITES (CIS) are being planned now</vt:lpstr>
      <vt:lpstr>These corporations want to:</vt:lpstr>
      <vt:lpstr>Recommendations for Pennsylvania</vt:lpstr>
      <vt:lpstr>Recommendations for Pennsylvania</vt:lpstr>
      <vt:lpstr>Recommendations for Pennsylvania</vt:lpstr>
      <vt:lpstr>Recommendations for Pennsylvania</vt:lpstr>
      <vt:lpstr>Recommendations for Pennsylvania</vt:lpstr>
      <vt:lpstr>Recommendations for Pennsylvania</vt:lpstr>
      <vt:lpstr>Recommendations for Pennsylvania</vt:lpstr>
      <vt:lpstr>Recommendations for Pennsylvania</vt:lpstr>
      <vt:lpstr>Recommendations for Pennsylvania</vt:lpstr>
      <vt:lpstr>Recommendations for Pennsylvania</vt:lpstr>
      <vt:lpstr>Recommendations for Pennsylvania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Environmental Committee Testimony</dc:title>
  <dc:creator>Patty Smith</dc:creator>
  <cp:lastModifiedBy>Patty Smith</cp:lastModifiedBy>
  <cp:revision>16</cp:revision>
  <dcterms:created xsi:type="dcterms:W3CDTF">2019-04-24T16:27:20Z</dcterms:created>
  <dcterms:modified xsi:type="dcterms:W3CDTF">2019-04-25T13:04:23Z</dcterms:modified>
</cp:coreProperties>
</file>