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311" r:id="rId20"/>
    <p:sldId id="312" r:id="rId21"/>
    <p:sldId id="276" r:id="rId22"/>
    <p:sldId id="313" r:id="rId23"/>
    <p:sldId id="314" r:id="rId24"/>
    <p:sldId id="279" r:id="rId25"/>
    <p:sldId id="280" r:id="rId26"/>
    <p:sldId id="281" r:id="rId27"/>
    <p:sldId id="282" r:id="rId28"/>
    <p:sldId id="315" r:id="rId29"/>
    <p:sldId id="284" r:id="rId30"/>
    <p:sldId id="316"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310"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40"/>
    <p:restoredTop sz="94620"/>
  </p:normalViewPr>
  <p:slideViewPr>
    <p:cSldViewPr snapToGrid="0" snapToObjects="1">
      <p:cViewPr varScale="1">
        <p:scale>
          <a:sx n="89" d="100"/>
          <a:sy n="89" d="100"/>
        </p:scale>
        <p:origin x="176"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3CD6E-8EFB-C745-AC2C-3797FF5D4859}" type="datetimeFigureOut">
              <a:rPr lang="en-US" smtClean="0"/>
              <a:t>3/5/19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BB0015-F5BE-8941-8ECF-A6DBF80ED554}" type="slidenum">
              <a:rPr lang="en-US" smtClean="0"/>
              <a:t>‹#›</a:t>
            </a:fld>
            <a:endParaRPr lang="en-US"/>
          </a:p>
        </p:txBody>
      </p:sp>
    </p:spTree>
    <p:extLst>
      <p:ext uri="{BB962C8B-B14F-4D97-AF65-F5344CB8AC3E}">
        <p14:creationId xmlns:p14="http://schemas.microsoft.com/office/powerpoint/2010/main" val="303515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F8324-AB74-2F43-A45D-715C4913E9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25B03E-6C4A-1C4B-BC57-D4E0AFB46F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5B6CB3-B748-4346-BBBC-AC5D59968470}"/>
              </a:ext>
            </a:extLst>
          </p:cNvPr>
          <p:cNvSpPr>
            <a:spLocks noGrp="1"/>
          </p:cNvSpPr>
          <p:nvPr>
            <p:ph type="dt" sz="half" idx="10"/>
          </p:nvPr>
        </p:nvSpPr>
        <p:spPr/>
        <p:txBody>
          <a:bodyPr/>
          <a:lstStyle/>
          <a:p>
            <a:fld id="{C918F00C-1946-4443-BB78-61D979AF96AD}" type="datetime1">
              <a:rPr lang="en-US" smtClean="0"/>
              <a:t>3/5/19</a:t>
            </a:fld>
            <a:endParaRPr lang="en-US"/>
          </a:p>
        </p:txBody>
      </p:sp>
      <p:sp>
        <p:nvSpPr>
          <p:cNvPr id="5" name="Footer Placeholder 4">
            <a:extLst>
              <a:ext uri="{FF2B5EF4-FFF2-40B4-BE49-F238E27FC236}">
                <a16:creationId xmlns:a16="http://schemas.microsoft.com/office/drawing/2014/main" id="{0C44177F-A221-094C-AD18-1E3339CD4E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69D161-46E1-7B41-8602-E8FB31193875}"/>
              </a:ext>
            </a:extLst>
          </p:cNvPr>
          <p:cNvSpPr>
            <a:spLocks noGrp="1"/>
          </p:cNvSpPr>
          <p:nvPr>
            <p:ph type="sldNum" sz="quarter" idx="12"/>
          </p:nvPr>
        </p:nvSpPr>
        <p:spPr/>
        <p:txBody>
          <a:bodyPr/>
          <a:lstStyle/>
          <a:p>
            <a:fld id="{713990BE-C57C-C44F-88D0-C029FA2F9318}" type="slidenum">
              <a:rPr lang="en-US" smtClean="0"/>
              <a:t>‹#›</a:t>
            </a:fld>
            <a:endParaRPr lang="en-US"/>
          </a:p>
        </p:txBody>
      </p:sp>
    </p:spTree>
    <p:extLst>
      <p:ext uri="{BB962C8B-B14F-4D97-AF65-F5344CB8AC3E}">
        <p14:creationId xmlns:p14="http://schemas.microsoft.com/office/powerpoint/2010/main" val="2073977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7C648-1B15-AA4F-9FF3-5FE585DD6D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E4DD0A-E999-7545-A9D5-0E8ABE2CE1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C59D1D-7EE2-B047-86ED-516E89F36863}"/>
              </a:ext>
            </a:extLst>
          </p:cNvPr>
          <p:cNvSpPr>
            <a:spLocks noGrp="1"/>
          </p:cNvSpPr>
          <p:nvPr>
            <p:ph type="dt" sz="half" idx="10"/>
          </p:nvPr>
        </p:nvSpPr>
        <p:spPr/>
        <p:txBody>
          <a:bodyPr/>
          <a:lstStyle/>
          <a:p>
            <a:fld id="{A616E71E-663F-B041-AC82-9B16EE45DE4E}" type="datetime1">
              <a:rPr lang="en-US" smtClean="0"/>
              <a:t>3/5/19</a:t>
            </a:fld>
            <a:endParaRPr lang="en-US"/>
          </a:p>
        </p:txBody>
      </p:sp>
      <p:sp>
        <p:nvSpPr>
          <p:cNvPr id="5" name="Footer Placeholder 4">
            <a:extLst>
              <a:ext uri="{FF2B5EF4-FFF2-40B4-BE49-F238E27FC236}">
                <a16:creationId xmlns:a16="http://schemas.microsoft.com/office/drawing/2014/main" id="{36C6EAD2-397B-244C-A5B9-C6E9CEFA8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861D4-3C3C-F24F-847B-15514A977E08}"/>
              </a:ext>
            </a:extLst>
          </p:cNvPr>
          <p:cNvSpPr>
            <a:spLocks noGrp="1"/>
          </p:cNvSpPr>
          <p:nvPr>
            <p:ph type="sldNum" sz="quarter" idx="12"/>
          </p:nvPr>
        </p:nvSpPr>
        <p:spPr/>
        <p:txBody>
          <a:bodyPr/>
          <a:lstStyle/>
          <a:p>
            <a:fld id="{713990BE-C57C-C44F-88D0-C029FA2F9318}" type="slidenum">
              <a:rPr lang="en-US" smtClean="0"/>
              <a:t>‹#›</a:t>
            </a:fld>
            <a:endParaRPr lang="en-US"/>
          </a:p>
        </p:txBody>
      </p:sp>
    </p:spTree>
    <p:extLst>
      <p:ext uri="{BB962C8B-B14F-4D97-AF65-F5344CB8AC3E}">
        <p14:creationId xmlns:p14="http://schemas.microsoft.com/office/powerpoint/2010/main" val="363634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D61459-5D31-9141-A54D-59C8997033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3D32CF-332F-8541-9078-115F02E8C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4E3469-C0EF-8348-9857-AE7A90BF5B86}"/>
              </a:ext>
            </a:extLst>
          </p:cNvPr>
          <p:cNvSpPr>
            <a:spLocks noGrp="1"/>
          </p:cNvSpPr>
          <p:nvPr>
            <p:ph type="dt" sz="half" idx="10"/>
          </p:nvPr>
        </p:nvSpPr>
        <p:spPr/>
        <p:txBody>
          <a:bodyPr/>
          <a:lstStyle/>
          <a:p>
            <a:fld id="{5044B58D-F242-7041-9C9F-16032F59B62B}" type="datetime1">
              <a:rPr lang="en-US" smtClean="0"/>
              <a:t>3/5/19</a:t>
            </a:fld>
            <a:endParaRPr lang="en-US"/>
          </a:p>
        </p:txBody>
      </p:sp>
      <p:sp>
        <p:nvSpPr>
          <p:cNvPr id="5" name="Footer Placeholder 4">
            <a:extLst>
              <a:ext uri="{FF2B5EF4-FFF2-40B4-BE49-F238E27FC236}">
                <a16:creationId xmlns:a16="http://schemas.microsoft.com/office/drawing/2014/main" id="{3B70BFEE-B1A8-4F4A-9AE4-4EF628E6A0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A3C233-AB9F-6349-92EB-EACE33C3644C}"/>
              </a:ext>
            </a:extLst>
          </p:cNvPr>
          <p:cNvSpPr>
            <a:spLocks noGrp="1"/>
          </p:cNvSpPr>
          <p:nvPr>
            <p:ph type="sldNum" sz="quarter" idx="12"/>
          </p:nvPr>
        </p:nvSpPr>
        <p:spPr/>
        <p:txBody>
          <a:bodyPr/>
          <a:lstStyle/>
          <a:p>
            <a:fld id="{713990BE-C57C-C44F-88D0-C029FA2F9318}" type="slidenum">
              <a:rPr lang="en-US" smtClean="0"/>
              <a:t>‹#›</a:t>
            </a:fld>
            <a:endParaRPr lang="en-US"/>
          </a:p>
        </p:txBody>
      </p:sp>
    </p:spTree>
    <p:extLst>
      <p:ext uri="{BB962C8B-B14F-4D97-AF65-F5344CB8AC3E}">
        <p14:creationId xmlns:p14="http://schemas.microsoft.com/office/powerpoint/2010/main" val="12411031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6EE65-41A8-7941-A746-57C91F5579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59E9D2-D05A-874F-AE8A-95CE8B1556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F75372-32B6-C04C-91C5-557E499C6A4E}"/>
              </a:ext>
            </a:extLst>
          </p:cNvPr>
          <p:cNvSpPr>
            <a:spLocks noGrp="1"/>
          </p:cNvSpPr>
          <p:nvPr>
            <p:ph type="dt" sz="half" idx="10"/>
          </p:nvPr>
        </p:nvSpPr>
        <p:spPr/>
        <p:txBody>
          <a:bodyPr/>
          <a:lstStyle/>
          <a:p>
            <a:fld id="{CB169FF0-160C-2E43-9FC1-A4CE9F966E61}" type="datetime1">
              <a:rPr lang="en-US" smtClean="0"/>
              <a:t>3/5/19</a:t>
            </a:fld>
            <a:endParaRPr lang="en-US"/>
          </a:p>
        </p:txBody>
      </p:sp>
      <p:sp>
        <p:nvSpPr>
          <p:cNvPr id="5" name="Footer Placeholder 4">
            <a:extLst>
              <a:ext uri="{FF2B5EF4-FFF2-40B4-BE49-F238E27FC236}">
                <a16:creationId xmlns:a16="http://schemas.microsoft.com/office/drawing/2014/main" id="{A66E7CCE-1638-7841-92B7-502D2509F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ACCF9D-2765-E14B-B7A6-00F734E26F24}"/>
              </a:ext>
            </a:extLst>
          </p:cNvPr>
          <p:cNvSpPr>
            <a:spLocks noGrp="1"/>
          </p:cNvSpPr>
          <p:nvPr>
            <p:ph type="sldNum" sz="quarter" idx="12"/>
          </p:nvPr>
        </p:nvSpPr>
        <p:spPr/>
        <p:txBody>
          <a:bodyPr/>
          <a:lstStyle/>
          <a:p>
            <a:fld id="{713990BE-C57C-C44F-88D0-C029FA2F9318}" type="slidenum">
              <a:rPr lang="en-US" smtClean="0"/>
              <a:t>‹#›</a:t>
            </a:fld>
            <a:endParaRPr lang="en-US"/>
          </a:p>
        </p:txBody>
      </p:sp>
    </p:spTree>
    <p:extLst>
      <p:ext uri="{BB962C8B-B14F-4D97-AF65-F5344CB8AC3E}">
        <p14:creationId xmlns:p14="http://schemas.microsoft.com/office/powerpoint/2010/main" val="2354805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C4B10-D418-514B-A6F0-ABED13D149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BB2AEB-36F6-EA4A-B896-34C71FD780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52C64F-E82E-834C-884C-093BD1B61DC4}"/>
              </a:ext>
            </a:extLst>
          </p:cNvPr>
          <p:cNvSpPr>
            <a:spLocks noGrp="1"/>
          </p:cNvSpPr>
          <p:nvPr>
            <p:ph type="dt" sz="half" idx="10"/>
          </p:nvPr>
        </p:nvSpPr>
        <p:spPr/>
        <p:txBody>
          <a:bodyPr/>
          <a:lstStyle/>
          <a:p>
            <a:fld id="{00471566-E7BD-8348-9E03-6DA5A80D4FF6}" type="datetime1">
              <a:rPr lang="en-US" smtClean="0"/>
              <a:t>3/5/19</a:t>
            </a:fld>
            <a:endParaRPr lang="en-US"/>
          </a:p>
        </p:txBody>
      </p:sp>
      <p:sp>
        <p:nvSpPr>
          <p:cNvPr id="5" name="Footer Placeholder 4">
            <a:extLst>
              <a:ext uri="{FF2B5EF4-FFF2-40B4-BE49-F238E27FC236}">
                <a16:creationId xmlns:a16="http://schemas.microsoft.com/office/drawing/2014/main" id="{C39436E8-C35A-E64C-A0BF-FCB71E66C0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DB4D5F-B110-BC4F-94EF-0F54A3B67E96}"/>
              </a:ext>
            </a:extLst>
          </p:cNvPr>
          <p:cNvSpPr>
            <a:spLocks noGrp="1"/>
          </p:cNvSpPr>
          <p:nvPr>
            <p:ph type="sldNum" sz="quarter" idx="12"/>
          </p:nvPr>
        </p:nvSpPr>
        <p:spPr/>
        <p:txBody>
          <a:bodyPr/>
          <a:lstStyle/>
          <a:p>
            <a:fld id="{713990BE-C57C-C44F-88D0-C029FA2F9318}" type="slidenum">
              <a:rPr lang="en-US" smtClean="0"/>
              <a:t>‹#›</a:t>
            </a:fld>
            <a:endParaRPr lang="en-US"/>
          </a:p>
        </p:txBody>
      </p:sp>
    </p:spTree>
    <p:extLst>
      <p:ext uri="{BB962C8B-B14F-4D97-AF65-F5344CB8AC3E}">
        <p14:creationId xmlns:p14="http://schemas.microsoft.com/office/powerpoint/2010/main" val="31209958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A6232-AC5C-694A-9D4E-9A2B794B68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9C92CF-5235-0845-8443-4CB6583128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F2F20A-EF1A-5648-89E6-C5578B544B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D6AFD4-D33D-E642-8753-A704CA04DE81}"/>
              </a:ext>
            </a:extLst>
          </p:cNvPr>
          <p:cNvSpPr>
            <a:spLocks noGrp="1"/>
          </p:cNvSpPr>
          <p:nvPr>
            <p:ph type="dt" sz="half" idx="10"/>
          </p:nvPr>
        </p:nvSpPr>
        <p:spPr/>
        <p:txBody>
          <a:bodyPr/>
          <a:lstStyle/>
          <a:p>
            <a:fld id="{608FCEB0-A7FD-6F49-AAC2-A35416B3F6AE}" type="datetime1">
              <a:rPr lang="en-US" smtClean="0"/>
              <a:t>3/5/19</a:t>
            </a:fld>
            <a:endParaRPr lang="en-US"/>
          </a:p>
        </p:txBody>
      </p:sp>
      <p:sp>
        <p:nvSpPr>
          <p:cNvPr id="6" name="Footer Placeholder 5">
            <a:extLst>
              <a:ext uri="{FF2B5EF4-FFF2-40B4-BE49-F238E27FC236}">
                <a16:creationId xmlns:a16="http://schemas.microsoft.com/office/drawing/2014/main" id="{1CAF65B3-7474-7847-AE5D-2729CD73E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F56D42-4024-234C-9745-6573832E3BAA}"/>
              </a:ext>
            </a:extLst>
          </p:cNvPr>
          <p:cNvSpPr>
            <a:spLocks noGrp="1"/>
          </p:cNvSpPr>
          <p:nvPr>
            <p:ph type="sldNum" sz="quarter" idx="12"/>
          </p:nvPr>
        </p:nvSpPr>
        <p:spPr/>
        <p:txBody>
          <a:bodyPr/>
          <a:lstStyle/>
          <a:p>
            <a:fld id="{713990BE-C57C-C44F-88D0-C029FA2F9318}" type="slidenum">
              <a:rPr lang="en-US" smtClean="0"/>
              <a:t>‹#›</a:t>
            </a:fld>
            <a:endParaRPr lang="en-US"/>
          </a:p>
        </p:txBody>
      </p:sp>
    </p:spTree>
    <p:extLst>
      <p:ext uri="{BB962C8B-B14F-4D97-AF65-F5344CB8AC3E}">
        <p14:creationId xmlns:p14="http://schemas.microsoft.com/office/powerpoint/2010/main" val="2592882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383C1-FCD9-DA41-8F9B-5DADD08B72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CA02C3-8573-AA44-9314-C968559D6A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6AB9EF-C670-CB41-96C8-76C0F4FB9B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85F1F2-38C3-3748-8E19-B97354A383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1E673B-6FFE-B440-807F-702C5C3648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A50E0E-A5D8-C941-8FB3-3C7364BDFFAC}"/>
              </a:ext>
            </a:extLst>
          </p:cNvPr>
          <p:cNvSpPr>
            <a:spLocks noGrp="1"/>
          </p:cNvSpPr>
          <p:nvPr>
            <p:ph type="dt" sz="half" idx="10"/>
          </p:nvPr>
        </p:nvSpPr>
        <p:spPr/>
        <p:txBody>
          <a:bodyPr/>
          <a:lstStyle/>
          <a:p>
            <a:fld id="{23E2249F-68E7-B148-AD2D-97C83C6137B6}" type="datetime1">
              <a:rPr lang="en-US" smtClean="0"/>
              <a:t>3/5/19</a:t>
            </a:fld>
            <a:endParaRPr lang="en-US"/>
          </a:p>
        </p:txBody>
      </p:sp>
      <p:sp>
        <p:nvSpPr>
          <p:cNvPr id="8" name="Footer Placeholder 7">
            <a:extLst>
              <a:ext uri="{FF2B5EF4-FFF2-40B4-BE49-F238E27FC236}">
                <a16:creationId xmlns:a16="http://schemas.microsoft.com/office/drawing/2014/main" id="{E288547C-80DF-7C4D-9BBE-F64A24F17C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811777-2971-AB4B-8ABE-31CFAD17A067}"/>
              </a:ext>
            </a:extLst>
          </p:cNvPr>
          <p:cNvSpPr>
            <a:spLocks noGrp="1"/>
          </p:cNvSpPr>
          <p:nvPr>
            <p:ph type="sldNum" sz="quarter" idx="12"/>
          </p:nvPr>
        </p:nvSpPr>
        <p:spPr/>
        <p:txBody>
          <a:bodyPr/>
          <a:lstStyle/>
          <a:p>
            <a:fld id="{713990BE-C57C-C44F-88D0-C029FA2F9318}" type="slidenum">
              <a:rPr lang="en-US" smtClean="0"/>
              <a:t>‹#›</a:t>
            </a:fld>
            <a:endParaRPr lang="en-US"/>
          </a:p>
        </p:txBody>
      </p:sp>
    </p:spTree>
    <p:extLst>
      <p:ext uri="{BB962C8B-B14F-4D97-AF65-F5344CB8AC3E}">
        <p14:creationId xmlns:p14="http://schemas.microsoft.com/office/powerpoint/2010/main" val="3288707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9DD69-5B58-2E4A-BDE6-B2D2275142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5F223B-3FB1-FE42-884A-6271F9585BEF}"/>
              </a:ext>
            </a:extLst>
          </p:cNvPr>
          <p:cNvSpPr>
            <a:spLocks noGrp="1"/>
          </p:cNvSpPr>
          <p:nvPr>
            <p:ph type="dt" sz="half" idx="10"/>
          </p:nvPr>
        </p:nvSpPr>
        <p:spPr/>
        <p:txBody>
          <a:bodyPr/>
          <a:lstStyle/>
          <a:p>
            <a:fld id="{DC2D77F1-20D7-F34F-B670-7A5CC6571761}" type="datetime1">
              <a:rPr lang="en-US" smtClean="0"/>
              <a:t>3/5/19</a:t>
            </a:fld>
            <a:endParaRPr lang="en-US"/>
          </a:p>
        </p:txBody>
      </p:sp>
      <p:sp>
        <p:nvSpPr>
          <p:cNvPr id="4" name="Footer Placeholder 3">
            <a:extLst>
              <a:ext uri="{FF2B5EF4-FFF2-40B4-BE49-F238E27FC236}">
                <a16:creationId xmlns:a16="http://schemas.microsoft.com/office/drawing/2014/main" id="{7ABED55C-DFEC-E54D-9A9C-84211FBECB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251321-F462-0443-8069-3A756D1E2675}"/>
              </a:ext>
            </a:extLst>
          </p:cNvPr>
          <p:cNvSpPr>
            <a:spLocks noGrp="1"/>
          </p:cNvSpPr>
          <p:nvPr>
            <p:ph type="sldNum" sz="quarter" idx="12"/>
          </p:nvPr>
        </p:nvSpPr>
        <p:spPr/>
        <p:txBody>
          <a:bodyPr/>
          <a:lstStyle/>
          <a:p>
            <a:fld id="{713990BE-C57C-C44F-88D0-C029FA2F9318}" type="slidenum">
              <a:rPr lang="en-US" smtClean="0"/>
              <a:t>‹#›</a:t>
            </a:fld>
            <a:endParaRPr lang="en-US"/>
          </a:p>
        </p:txBody>
      </p:sp>
    </p:spTree>
    <p:extLst>
      <p:ext uri="{BB962C8B-B14F-4D97-AF65-F5344CB8AC3E}">
        <p14:creationId xmlns:p14="http://schemas.microsoft.com/office/powerpoint/2010/main" val="4211495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095EC4-8E05-FA42-A080-A55FBB5AE55E}"/>
              </a:ext>
            </a:extLst>
          </p:cNvPr>
          <p:cNvSpPr>
            <a:spLocks noGrp="1"/>
          </p:cNvSpPr>
          <p:nvPr>
            <p:ph type="dt" sz="half" idx="10"/>
          </p:nvPr>
        </p:nvSpPr>
        <p:spPr/>
        <p:txBody>
          <a:bodyPr/>
          <a:lstStyle/>
          <a:p>
            <a:fld id="{A11A67F0-50CE-0A4A-88EC-77C4FA941529}" type="datetime1">
              <a:rPr lang="en-US" smtClean="0"/>
              <a:t>3/5/19</a:t>
            </a:fld>
            <a:endParaRPr lang="en-US"/>
          </a:p>
        </p:txBody>
      </p:sp>
      <p:sp>
        <p:nvSpPr>
          <p:cNvPr id="3" name="Footer Placeholder 2">
            <a:extLst>
              <a:ext uri="{FF2B5EF4-FFF2-40B4-BE49-F238E27FC236}">
                <a16:creationId xmlns:a16="http://schemas.microsoft.com/office/drawing/2014/main" id="{6BA294FC-D60B-2742-957A-6D6EBB880F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FAFE3A-88A3-2E45-B44D-55FD5468CE54}"/>
              </a:ext>
            </a:extLst>
          </p:cNvPr>
          <p:cNvSpPr>
            <a:spLocks noGrp="1"/>
          </p:cNvSpPr>
          <p:nvPr>
            <p:ph type="sldNum" sz="quarter" idx="12"/>
          </p:nvPr>
        </p:nvSpPr>
        <p:spPr/>
        <p:txBody>
          <a:bodyPr/>
          <a:lstStyle/>
          <a:p>
            <a:fld id="{713990BE-C57C-C44F-88D0-C029FA2F9318}" type="slidenum">
              <a:rPr lang="en-US" smtClean="0"/>
              <a:t>‹#›</a:t>
            </a:fld>
            <a:endParaRPr lang="en-US"/>
          </a:p>
        </p:txBody>
      </p:sp>
    </p:spTree>
    <p:extLst>
      <p:ext uri="{BB962C8B-B14F-4D97-AF65-F5344CB8AC3E}">
        <p14:creationId xmlns:p14="http://schemas.microsoft.com/office/powerpoint/2010/main" val="2449080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D15A-9906-E745-968B-CA9D41097D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C06FD1-8534-5446-8C9B-082426358D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9B8E28-CA66-7740-84C0-653D2DF920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E2BE55-1125-3A44-B813-3C49003A3518}"/>
              </a:ext>
            </a:extLst>
          </p:cNvPr>
          <p:cNvSpPr>
            <a:spLocks noGrp="1"/>
          </p:cNvSpPr>
          <p:nvPr>
            <p:ph type="dt" sz="half" idx="10"/>
          </p:nvPr>
        </p:nvSpPr>
        <p:spPr/>
        <p:txBody>
          <a:bodyPr/>
          <a:lstStyle/>
          <a:p>
            <a:fld id="{6A6CFA2D-6DCC-9E4F-9177-CA9A014EF552}" type="datetime1">
              <a:rPr lang="en-US" smtClean="0"/>
              <a:t>3/5/19</a:t>
            </a:fld>
            <a:endParaRPr lang="en-US"/>
          </a:p>
        </p:txBody>
      </p:sp>
      <p:sp>
        <p:nvSpPr>
          <p:cNvPr id="6" name="Footer Placeholder 5">
            <a:extLst>
              <a:ext uri="{FF2B5EF4-FFF2-40B4-BE49-F238E27FC236}">
                <a16:creationId xmlns:a16="http://schemas.microsoft.com/office/drawing/2014/main" id="{DC28BC78-1965-7A41-89EB-4AE3CFFC8F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A18644-022F-9949-8FA8-728F94A96B7B}"/>
              </a:ext>
            </a:extLst>
          </p:cNvPr>
          <p:cNvSpPr>
            <a:spLocks noGrp="1"/>
          </p:cNvSpPr>
          <p:nvPr>
            <p:ph type="sldNum" sz="quarter" idx="12"/>
          </p:nvPr>
        </p:nvSpPr>
        <p:spPr/>
        <p:txBody>
          <a:bodyPr/>
          <a:lstStyle/>
          <a:p>
            <a:fld id="{713990BE-C57C-C44F-88D0-C029FA2F9318}" type="slidenum">
              <a:rPr lang="en-US" smtClean="0"/>
              <a:t>‹#›</a:t>
            </a:fld>
            <a:endParaRPr lang="en-US"/>
          </a:p>
        </p:txBody>
      </p:sp>
    </p:spTree>
    <p:extLst>
      <p:ext uri="{BB962C8B-B14F-4D97-AF65-F5344CB8AC3E}">
        <p14:creationId xmlns:p14="http://schemas.microsoft.com/office/powerpoint/2010/main" val="2683131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F9757-468B-674E-A0A7-D070382087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E9518E-BFC1-154B-9CB9-016D489DCE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AA14D9-BFE3-9245-9DE5-82D4C8EB95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FE8002-FEAE-B441-A148-F1F06D850ECF}"/>
              </a:ext>
            </a:extLst>
          </p:cNvPr>
          <p:cNvSpPr>
            <a:spLocks noGrp="1"/>
          </p:cNvSpPr>
          <p:nvPr>
            <p:ph type="dt" sz="half" idx="10"/>
          </p:nvPr>
        </p:nvSpPr>
        <p:spPr/>
        <p:txBody>
          <a:bodyPr/>
          <a:lstStyle/>
          <a:p>
            <a:fld id="{854124A6-DD66-814F-BEBE-0EC3FB742652}" type="datetime1">
              <a:rPr lang="en-US" smtClean="0"/>
              <a:t>3/5/19</a:t>
            </a:fld>
            <a:endParaRPr lang="en-US"/>
          </a:p>
        </p:txBody>
      </p:sp>
      <p:sp>
        <p:nvSpPr>
          <p:cNvPr id="6" name="Footer Placeholder 5">
            <a:extLst>
              <a:ext uri="{FF2B5EF4-FFF2-40B4-BE49-F238E27FC236}">
                <a16:creationId xmlns:a16="http://schemas.microsoft.com/office/drawing/2014/main" id="{264D06E3-B657-EB4A-B45F-77F6EC143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0EF352-3E51-0F4C-B47A-EF78258DCDDF}"/>
              </a:ext>
            </a:extLst>
          </p:cNvPr>
          <p:cNvSpPr>
            <a:spLocks noGrp="1"/>
          </p:cNvSpPr>
          <p:nvPr>
            <p:ph type="sldNum" sz="quarter" idx="12"/>
          </p:nvPr>
        </p:nvSpPr>
        <p:spPr/>
        <p:txBody>
          <a:bodyPr/>
          <a:lstStyle/>
          <a:p>
            <a:fld id="{713990BE-C57C-C44F-88D0-C029FA2F9318}" type="slidenum">
              <a:rPr lang="en-US" smtClean="0"/>
              <a:t>‹#›</a:t>
            </a:fld>
            <a:endParaRPr lang="en-US"/>
          </a:p>
        </p:txBody>
      </p:sp>
    </p:spTree>
    <p:extLst>
      <p:ext uri="{BB962C8B-B14F-4D97-AF65-F5344CB8AC3E}">
        <p14:creationId xmlns:p14="http://schemas.microsoft.com/office/powerpoint/2010/main" val="3667277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6A8C10-C088-EC47-8970-C266B312AA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111B32-39CF-9F48-8C2A-27BAFDF1F0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40B6D6-167E-3847-A04A-D2BD66A673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1A031-0D45-B842-9819-A999F61C1BB5}" type="datetime1">
              <a:rPr lang="en-US" smtClean="0"/>
              <a:t>3/5/19</a:t>
            </a:fld>
            <a:endParaRPr lang="en-US"/>
          </a:p>
        </p:txBody>
      </p:sp>
      <p:sp>
        <p:nvSpPr>
          <p:cNvPr id="5" name="Footer Placeholder 4">
            <a:extLst>
              <a:ext uri="{FF2B5EF4-FFF2-40B4-BE49-F238E27FC236}">
                <a16:creationId xmlns:a16="http://schemas.microsoft.com/office/drawing/2014/main" id="{4253501F-D48E-2A40-B2D3-D468A726A0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532CED-1F35-8A4D-875C-032A255B20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990BE-C57C-C44F-88D0-C029FA2F9318}" type="slidenum">
              <a:rPr lang="en-US" smtClean="0"/>
              <a:t>‹#›</a:t>
            </a:fld>
            <a:endParaRPr lang="en-US"/>
          </a:p>
        </p:txBody>
      </p:sp>
    </p:spTree>
    <p:extLst>
      <p:ext uri="{BB962C8B-B14F-4D97-AF65-F5344CB8AC3E}">
        <p14:creationId xmlns:p14="http://schemas.microsoft.com/office/powerpoint/2010/main" val="3980569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g"/></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A3F46-BE94-3D40-9BCE-8E7FE50999E7}"/>
              </a:ext>
            </a:extLst>
          </p:cNvPr>
          <p:cNvSpPr>
            <a:spLocks noGrp="1"/>
          </p:cNvSpPr>
          <p:nvPr>
            <p:ph type="ctrTitle"/>
          </p:nvPr>
        </p:nvSpPr>
        <p:spPr>
          <a:xfrm>
            <a:off x="433136" y="5091762"/>
            <a:ext cx="7834193" cy="1264588"/>
          </a:xfrm>
        </p:spPr>
        <p:txBody>
          <a:bodyPr anchor="ctr">
            <a:normAutofit/>
          </a:bodyPr>
          <a:lstStyle/>
          <a:p>
            <a:r>
              <a:rPr lang="en-US" sz="4200" b="1" dirty="0"/>
              <a:t>How Many Times Are We Going to Bail TMI Out? </a:t>
            </a:r>
            <a:endParaRPr lang="en-US" sz="4200" dirty="0"/>
          </a:p>
        </p:txBody>
      </p:sp>
      <p:sp>
        <p:nvSpPr>
          <p:cNvPr id="3" name="Subtitle 2">
            <a:extLst>
              <a:ext uri="{FF2B5EF4-FFF2-40B4-BE49-F238E27FC236}">
                <a16:creationId xmlns:a16="http://schemas.microsoft.com/office/drawing/2014/main" id="{7E580C47-6646-6448-9805-D2EC5C16EA03}"/>
              </a:ext>
            </a:extLst>
          </p:cNvPr>
          <p:cNvSpPr>
            <a:spLocks noGrp="1"/>
          </p:cNvSpPr>
          <p:nvPr>
            <p:ph type="subTitle" idx="1"/>
          </p:nvPr>
        </p:nvSpPr>
        <p:spPr>
          <a:xfrm>
            <a:off x="8499107" y="5091763"/>
            <a:ext cx="2974207" cy="1264587"/>
          </a:xfrm>
        </p:spPr>
        <p:txBody>
          <a:bodyPr anchor="ctr">
            <a:normAutofit/>
          </a:bodyPr>
          <a:lstStyle/>
          <a:p>
            <a:pPr algn="l"/>
            <a:r>
              <a:rPr lang="en-US" sz="2000" dirty="0"/>
              <a:t>March 6, 2019 Webinar</a:t>
            </a:r>
          </a:p>
          <a:p>
            <a:pPr algn="l"/>
            <a:r>
              <a:rPr lang="en-US" sz="2000" dirty="0"/>
              <a:t>Eric Epstein of Three Mile Island Alert</a:t>
            </a:r>
          </a:p>
        </p:txBody>
      </p:sp>
      <p:pic>
        <p:nvPicPr>
          <p:cNvPr id="5" name="Picture 4" descr="A picture containing object, table, outdoor, bell&#10;&#10;Description automatically generated">
            <a:extLst>
              <a:ext uri="{FF2B5EF4-FFF2-40B4-BE49-F238E27FC236}">
                <a16:creationId xmlns:a16="http://schemas.microsoft.com/office/drawing/2014/main" id="{61E8A44A-7E7B-674B-863B-1CA71F82DBC4}"/>
              </a:ext>
            </a:extLst>
          </p:cNvPr>
          <p:cNvPicPr>
            <a:picLocks noChangeAspect="1"/>
          </p:cNvPicPr>
          <p:nvPr/>
        </p:nvPicPr>
        <p:blipFill rotWithShape="1">
          <a:blip r:embed="rId2"/>
          <a:srcRect t="34035" r="-1" b="8567"/>
          <a:stretch/>
        </p:blipFill>
        <p:spPr>
          <a:xfrm>
            <a:off x="-3983" y="10"/>
            <a:ext cx="12192000" cy="4571990"/>
          </a:xfrm>
          <a:prstGeom prst="rect">
            <a:avLst/>
          </a:prstGeom>
        </p:spPr>
      </p:pic>
      <p:cxnSp>
        <p:nvCxnSpPr>
          <p:cNvPr id="15" name="Straight Connector 14">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DCAAB10-93CD-A343-86D5-FB5DFB5C3AA6}"/>
              </a:ext>
            </a:extLst>
          </p:cNvPr>
          <p:cNvSpPr>
            <a:spLocks noGrp="1"/>
          </p:cNvSpPr>
          <p:nvPr>
            <p:ph type="sldNum" sz="quarter" idx="12"/>
          </p:nvPr>
        </p:nvSpPr>
        <p:spPr/>
        <p:txBody>
          <a:bodyPr/>
          <a:lstStyle/>
          <a:p>
            <a:fld id="{713990BE-C57C-C44F-88D0-C029FA2F9318}" type="slidenum">
              <a:rPr lang="en-US" smtClean="0"/>
              <a:t>1</a:t>
            </a:fld>
            <a:endParaRPr lang="en-US"/>
          </a:p>
        </p:txBody>
      </p:sp>
    </p:spTree>
    <p:extLst>
      <p:ext uri="{BB962C8B-B14F-4D97-AF65-F5344CB8AC3E}">
        <p14:creationId xmlns:p14="http://schemas.microsoft.com/office/powerpoint/2010/main" val="1496380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EAB694-D9BC-D04E-B240-CC6F35FFA94E}"/>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100" b="1" kern="1200">
                <a:solidFill>
                  <a:srgbClr val="FFFFFF"/>
                </a:solidFill>
                <a:latin typeface="+mj-lt"/>
                <a:ea typeface="+mj-ea"/>
                <a:cs typeface="+mj-cs"/>
              </a:rPr>
              <a:t>And the bailout train stopped at TMI again </a:t>
            </a:r>
            <a:r>
              <a:rPr lang="en-US" sz="4100" kern="1200">
                <a:solidFill>
                  <a:srgbClr val="FFFFFF"/>
                </a:solidFill>
                <a:latin typeface="+mj-lt"/>
                <a:ea typeface="+mj-ea"/>
                <a:cs typeface="+mj-cs"/>
              </a:rPr>
              <a:t>as part of the </a:t>
            </a:r>
            <a:r>
              <a:rPr lang="en-US" sz="4100" b="1" kern="1200">
                <a:solidFill>
                  <a:srgbClr val="FFFFFF"/>
                </a:solidFill>
                <a:latin typeface="+mj-lt"/>
                <a:ea typeface="+mj-ea"/>
                <a:cs typeface="+mj-cs"/>
              </a:rPr>
              <a:t>$9 billion </a:t>
            </a:r>
            <a:r>
              <a:rPr lang="en-US" sz="4100" kern="1200">
                <a:solidFill>
                  <a:srgbClr val="FFFFFF"/>
                </a:solidFill>
                <a:latin typeface="+mj-lt"/>
                <a:ea typeface="+mj-ea"/>
                <a:cs typeface="+mj-cs"/>
              </a:rPr>
              <a:t>deregulation bailout from 1999- 2009. </a:t>
            </a:r>
          </a:p>
        </p:txBody>
      </p:sp>
      <p:pic>
        <p:nvPicPr>
          <p:cNvPr id="5" name="Content Placeholder 4" descr="A picture containing text, book&#10;&#10;Description automatically generated">
            <a:extLst>
              <a:ext uri="{FF2B5EF4-FFF2-40B4-BE49-F238E27FC236}">
                <a16:creationId xmlns:a16="http://schemas.microsoft.com/office/drawing/2014/main" id="{F681D235-A90B-9749-B74E-3B34D43C2F3B}"/>
              </a:ext>
            </a:extLst>
          </p:cNvPr>
          <p:cNvPicPr>
            <a:picLocks noGrp="1" noChangeAspect="1"/>
          </p:cNvPicPr>
          <p:nvPr>
            <p:ph idx="1"/>
          </p:nvPr>
        </p:nvPicPr>
        <p:blipFill rotWithShape="1">
          <a:blip r:embed="rId2"/>
          <a:srcRect r="3942"/>
          <a:stretch/>
        </p:blipFill>
        <p:spPr>
          <a:xfrm>
            <a:off x="5076003" y="544749"/>
            <a:ext cx="6813460" cy="5564221"/>
          </a:xfrm>
          <a:prstGeom prst="rect">
            <a:avLst/>
          </a:prstGeom>
        </p:spPr>
      </p:pic>
      <p:sp>
        <p:nvSpPr>
          <p:cNvPr id="3" name="Slide Number Placeholder 2">
            <a:extLst>
              <a:ext uri="{FF2B5EF4-FFF2-40B4-BE49-F238E27FC236}">
                <a16:creationId xmlns:a16="http://schemas.microsoft.com/office/drawing/2014/main" id="{A89C24E3-22F1-574A-B38F-5EDAB125F999}"/>
              </a:ext>
            </a:extLst>
          </p:cNvPr>
          <p:cNvSpPr>
            <a:spLocks noGrp="1"/>
          </p:cNvSpPr>
          <p:nvPr>
            <p:ph type="sldNum" sz="quarter" idx="12"/>
          </p:nvPr>
        </p:nvSpPr>
        <p:spPr/>
        <p:txBody>
          <a:bodyPr/>
          <a:lstStyle/>
          <a:p>
            <a:fld id="{713990BE-C57C-C44F-88D0-C029FA2F9318}" type="slidenum">
              <a:rPr lang="en-US" smtClean="0"/>
              <a:t>10</a:t>
            </a:fld>
            <a:endParaRPr lang="en-US"/>
          </a:p>
        </p:txBody>
      </p:sp>
    </p:spTree>
    <p:extLst>
      <p:ext uri="{BB962C8B-B14F-4D97-AF65-F5344CB8AC3E}">
        <p14:creationId xmlns:p14="http://schemas.microsoft.com/office/powerpoint/2010/main" val="33512514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9E825C-9E2F-5C4D-85EB-4B217AF5789F}"/>
              </a:ext>
            </a:extLst>
          </p:cNvPr>
          <p:cNvSpPr>
            <a:spLocks noGrp="1"/>
          </p:cNvSpPr>
          <p:nvPr>
            <p:ph type="title"/>
          </p:nvPr>
        </p:nvSpPr>
        <p:spPr>
          <a:xfrm>
            <a:off x="484633" y="608019"/>
            <a:ext cx="4058791" cy="5586411"/>
          </a:xfrm>
        </p:spPr>
        <p:txBody>
          <a:bodyPr vert="horz" lIns="91440" tIns="45720" rIns="91440" bIns="45720" rtlCol="0" anchor="ctr">
            <a:normAutofit fontScale="90000"/>
          </a:bodyPr>
          <a:lstStyle/>
          <a:p>
            <a:pPr algn="ctr"/>
            <a:r>
              <a:rPr lang="en-US" sz="3400" kern="1200" dirty="0">
                <a:solidFill>
                  <a:srgbClr val="FFFFFF"/>
                </a:solidFill>
                <a:latin typeface="+mj-lt"/>
                <a:ea typeface="+mj-ea"/>
                <a:cs typeface="+mj-cs"/>
              </a:rPr>
              <a:t>PA rate payers spent over </a:t>
            </a:r>
            <a:br>
              <a:rPr lang="en-US" sz="3400" kern="1200" dirty="0">
                <a:solidFill>
                  <a:srgbClr val="FFFFFF"/>
                </a:solidFill>
                <a:latin typeface="+mj-lt"/>
                <a:ea typeface="+mj-ea"/>
                <a:cs typeface="+mj-cs"/>
              </a:rPr>
            </a:br>
            <a:r>
              <a:rPr lang="en-US" sz="3400" b="1" kern="1200" dirty="0">
                <a:solidFill>
                  <a:srgbClr val="FFFFFF"/>
                </a:solidFill>
                <a:latin typeface="+mj-lt"/>
                <a:ea typeface="+mj-ea"/>
                <a:cs typeface="+mj-cs"/>
              </a:rPr>
              <a:t>$9 billion dollars </a:t>
            </a:r>
            <a:r>
              <a:rPr lang="en-US" sz="3600" dirty="0">
                <a:solidFill>
                  <a:schemeClr val="bg1"/>
                </a:solidFill>
              </a:rPr>
              <a:t>to restructure the whole electricity industry, which included bailing out uneconomic nuclear plants and other generators,</a:t>
            </a:r>
            <a:br>
              <a:rPr lang="en-US" sz="3600" dirty="0">
                <a:solidFill>
                  <a:schemeClr val="bg1"/>
                </a:solidFill>
              </a:rPr>
            </a:br>
            <a:r>
              <a:rPr lang="en-US" sz="3400" kern="1200" dirty="0">
                <a:solidFill>
                  <a:srgbClr val="FFFFFF"/>
                </a:solidFill>
                <a:latin typeface="+mj-lt"/>
                <a:ea typeface="+mj-ea"/>
                <a:cs typeface="+mj-cs"/>
              </a:rPr>
              <a:t>when electricity rates were 15% above the national average </a:t>
            </a:r>
          </a:p>
        </p:txBody>
      </p:sp>
      <p:pic>
        <p:nvPicPr>
          <p:cNvPr id="5" name="Content Placeholder 4" descr="A close up of a couple of street signs on a pole&#10;&#10;Description automatically generated">
            <a:extLst>
              <a:ext uri="{FF2B5EF4-FFF2-40B4-BE49-F238E27FC236}">
                <a16:creationId xmlns:a16="http://schemas.microsoft.com/office/drawing/2014/main" id="{AAA4364D-7397-AE46-9F9D-C975CDC02C00}"/>
              </a:ext>
            </a:extLst>
          </p:cNvPr>
          <p:cNvPicPr>
            <a:picLocks noGrp="1" noChangeAspect="1"/>
          </p:cNvPicPr>
          <p:nvPr>
            <p:ph idx="1"/>
          </p:nvPr>
        </p:nvPicPr>
        <p:blipFill>
          <a:blip r:embed="rId2"/>
          <a:stretch>
            <a:fillRect/>
          </a:stretch>
        </p:blipFill>
        <p:spPr>
          <a:xfrm>
            <a:off x="5153822" y="616571"/>
            <a:ext cx="6553545" cy="5632799"/>
          </a:xfrm>
          <a:prstGeom prst="rect">
            <a:avLst/>
          </a:prstGeom>
        </p:spPr>
      </p:pic>
      <p:sp>
        <p:nvSpPr>
          <p:cNvPr id="3" name="Slide Number Placeholder 2">
            <a:extLst>
              <a:ext uri="{FF2B5EF4-FFF2-40B4-BE49-F238E27FC236}">
                <a16:creationId xmlns:a16="http://schemas.microsoft.com/office/drawing/2014/main" id="{20D4E9BC-E514-D44E-A5E8-AB1614411DF7}"/>
              </a:ext>
            </a:extLst>
          </p:cNvPr>
          <p:cNvSpPr>
            <a:spLocks noGrp="1"/>
          </p:cNvSpPr>
          <p:nvPr>
            <p:ph type="sldNum" sz="quarter" idx="12"/>
          </p:nvPr>
        </p:nvSpPr>
        <p:spPr/>
        <p:txBody>
          <a:bodyPr/>
          <a:lstStyle/>
          <a:p>
            <a:fld id="{713990BE-C57C-C44F-88D0-C029FA2F9318}" type="slidenum">
              <a:rPr lang="en-US" smtClean="0"/>
              <a:t>11</a:t>
            </a:fld>
            <a:endParaRPr lang="en-US"/>
          </a:p>
        </p:txBody>
      </p:sp>
    </p:spTree>
    <p:extLst>
      <p:ext uri="{BB962C8B-B14F-4D97-AF65-F5344CB8AC3E}">
        <p14:creationId xmlns:p14="http://schemas.microsoft.com/office/powerpoint/2010/main" val="31009630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C8E83-DE0C-4C44-A7EB-24F553BB3054}"/>
              </a:ext>
            </a:extLst>
          </p:cNvPr>
          <p:cNvSpPr>
            <a:spLocks noGrp="1"/>
          </p:cNvSpPr>
          <p:nvPr>
            <p:ph type="title"/>
          </p:nvPr>
        </p:nvSpPr>
        <p:spPr>
          <a:xfrm>
            <a:off x="6746628" y="365760"/>
            <a:ext cx="4645250" cy="5806440"/>
          </a:xfrm>
        </p:spPr>
        <p:txBody>
          <a:bodyPr vert="horz" lIns="91440" tIns="45720" rIns="91440" bIns="45720" rtlCol="0" anchor="b">
            <a:noAutofit/>
          </a:bodyPr>
          <a:lstStyle/>
          <a:p>
            <a:pPr algn="ctr"/>
            <a:r>
              <a:rPr lang="en-US" kern="1200" dirty="0">
                <a:solidFill>
                  <a:schemeClr val="bg1"/>
                </a:solidFill>
                <a:latin typeface="+mj-lt"/>
                <a:ea typeface="+mj-ea"/>
                <a:cs typeface="+mj-cs"/>
              </a:rPr>
              <a:t>TMI is the most uneconomical reactor in the state, and lost more than </a:t>
            </a:r>
            <a:r>
              <a:rPr lang="en-US" b="1" kern="1200" dirty="0">
                <a:solidFill>
                  <a:schemeClr val="bg1"/>
                </a:solidFill>
                <a:latin typeface="+mj-lt"/>
                <a:ea typeface="+mj-ea"/>
                <a:cs typeface="+mj-cs"/>
              </a:rPr>
              <a:t>$300 million dollars </a:t>
            </a:r>
            <a:r>
              <a:rPr lang="en-US" kern="1200" dirty="0">
                <a:solidFill>
                  <a:schemeClr val="bg1"/>
                </a:solidFill>
                <a:latin typeface="+mj-lt"/>
                <a:ea typeface="+mj-ea"/>
                <a:cs typeface="+mj-cs"/>
              </a:rPr>
              <a:t>over the past five years despite the deregulation bailout </a:t>
            </a:r>
          </a:p>
        </p:txBody>
      </p:sp>
      <p:sp>
        <p:nvSpPr>
          <p:cNvPr id="17" name="Freeform: Shape 16">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sign on a newspaper&#10;&#10;Description automatically generated">
            <a:extLst>
              <a:ext uri="{FF2B5EF4-FFF2-40B4-BE49-F238E27FC236}">
                <a16:creationId xmlns:a16="http://schemas.microsoft.com/office/drawing/2014/main" id="{52F9A725-B82F-8046-A374-A7F847EBDC97}"/>
              </a:ext>
            </a:extLst>
          </p:cNvPr>
          <p:cNvPicPr>
            <a:picLocks noGrp="1" noChangeAspect="1"/>
          </p:cNvPicPr>
          <p:nvPr>
            <p:ph idx="1"/>
          </p:nvPr>
        </p:nvPicPr>
        <p:blipFill rotWithShape="1">
          <a:blip r:embed="rId2"/>
          <a:srcRect t="11095" b="18304"/>
          <a:stretch/>
        </p:blipFill>
        <p:spPr>
          <a:xfrm>
            <a:off x="197257" y="192024"/>
            <a:ext cx="3897338" cy="5454396"/>
          </a:xfrm>
          <a:prstGeom prst="rect">
            <a:avLst/>
          </a:prstGeom>
        </p:spPr>
      </p:pic>
      <p:sp>
        <p:nvSpPr>
          <p:cNvPr id="3" name="Slide Number Placeholder 2">
            <a:extLst>
              <a:ext uri="{FF2B5EF4-FFF2-40B4-BE49-F238E27FC236}">
                <a16:creationId xmlns:a16="http://schemas.microsoft.com/office/drawing/2014/main" id="{AF2F835A-3761-5D4F-A75E-DEAB027F361D}"/>
              </a:ext>
            </a:extLst>
          </p:cNvPr>
          <p:cNvSpPr>
            <a:spLocks noGrp="1"/>
          </p:cNvSpPr>
          <p:nvPr>
            <p:ph type="sldNum" sz="quarter" idx="12"/>
          </p:nvPr>
        </p:nvSpPr>
        <p:spPr/>
        <p:txBody>
          <a:bodyPr/>
          <a:lstStyle/>
          <a:p>
            <a:fld id="{713990BE-C57C-C44F-88D0-C029FA2F9318}" type="slidenum">
              <a:rPr lang="en-US" smtClean="0"/>
              <a:t>12</a:t>
            </a:fld>
            <a:endParaRPr lang="en-US"/>
          </a:p>
        </p:txBody>
      </p:sp>
    </p:spTree>
    <p:extLst>
      <p:ext uri="{BB962C8B-B14F-4D97-AF65-F5344CB8AC3E}">
        <p14:creationId xmlns:p14="http://schemas.microsoft.com/office/powerpoint/2010/main" val="11475329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9B6EC1-878A-BF42-AF72-BE38A019B436}"/>
              </a:ext>
            </a:extLst>
          </p:cNvPr>
          <p:cNvSpPr>
            <a:spLocks noGrp="1"/>
          </p:cNvSpPr>
          <p:nvPr>
            <p:ph type="title"/>
          </p:nvPr>
        </p:nvSpPr>
        <p:spPr>
          <a:xfrm>
            <a:off x="6746628" y="388620"/>
            <a:ext cx="4645250" cy="6103620"/>
          </a:xfrm>
        </p:spPr>
        <p:txBody>
          <a:bodyPr vert="horz" lIns="91440" tIns="45720" rIns="91440" bIns="45720" rtlCol="0" anchor="b">
            <a:normAutofit/>
          </a:bodyPr>
          <a:lstStyle/>
          <a:p>
            <a:r>
              <a:rPr lang="en-US" sz="3200" kern="1200">
                <a:solidFill>
                  <a:schemeClr val="bg1"/>
                </a:solidFill>
                <a:latin typeface="+mj-lt"/>
                <a:ea typeface="+mj-ea"/>
                <a:cs typeface="+mj-cs"/>
              </a:rPr>
              <a:t>Now two nuclear corporations, Exelon based in Illinois and First Energy headquartered in Ohio, no longer believe in the Pennsylvania marketplace. These corporations want to charge consumers a nuclear tax, and ship the profits to Illinois and Ohio. Not the good neighbor policy most of us had in mind </a:t>
            </a:r>
            <a:endParaRPr lang="en-US" sz="3200" kern="1200" dirty="0">
              <a:solidFill>
                <a:schemeClr val="bg1"/>
              </a:solidFill>
              <a:latin typeface="+mj-lt"/>
              <a:ea typeface="+mj-ea"/>
              <a:cs typeface="+mj-cs"/>
            </a:endParaRP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CBB0A5A3-9EE8-824F-AF1A-570792D34311}"/>
              </a:ext>
            </a:extLst>
          </p:cNvPr>
          <p:cNvSpPr>
            <a:spLocks noGrp="1"/>
          </p:cNvSpPr>
          <p:nvPr>
            <p:ph type="sldNum" sz="quarter" idx="12"/>
          </p:nvPr>
        </p:nvSpPr>
        <p:spPr/>
        <p:txBody>
          <a:bodyPr/>
          <a:lstStyle/>
          <a:p>
            <a:fld id="{713990BE-C57C-C44F-88D0-C029FA2F9318}" type="slidenum">
              <a:rPr lang="en-US" smtClean="0"/>
              <a:t>13</a:t>
            </a:fld>
            <a:endParaRPr lang="en-US"/>
          </a:p>
        </p:txBody>
      </p:sp>
      <p:pic>
        <p:nvPicPr>
          <p:cNvPr id="7" name="Content Placeholder 6" descr="A sign in front of a building&#10;&#10;Description automatically generated">
            <a:extLst>
              <a:ext uri="{FF2B5EF4-FFF2-40B4-BE49-F238E27FC236}">
                <a16:creationId xmlns:a16="http://schemas.microsoft.com/office/drawing/2014/main" id="{297EEC6E-F35B-FC4F-9A5F-CCA6561F5F3F}"/>
              </a:ext>
            </a:extLst>
          </p:cNvPr>
          <p:cNvPicPr>
            <a:picLocks noGrp="1" noChangeAspect="1"/>
          </p:cNvPicPr>
          <p:nvPr>
            <p:ph idx="1"/>
          </p:nvPr>
        </p:nvPicPr>
        <p:blipFill rotWithShape="1">
          <a:blip r:embed="rId2"/>
          <a:srcRect r="31865"/>
          <a:stretch/>
        </p:blipFill>
        <p:spPr>
          <a:xfrm>
            <a:off x="137122" y="388620"/>
            <a:ext cx="4548405" cy="4488180"/>
          </a:xfrm>
        </p:spPr>
      </p:pic>
    </p:spTree>
    <p:extLst>
      <p:ext uri="{BB962C8B-B14F-4D97-AF65-F5344CB8AC3E}">
        <p14:creationId xmlns:p14="http://schemas.microsoft.com/office/powerpoint/2010/main" val="1687306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CF1E11-1003-9744-A34D-C60160CE9991}"/>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Remember Three Mile Island? </a:t>
            </a:r>
          </a:p>
        </p:txBody>
      </p:sp>
      <p:sp>
        <p:nvSpPr>
          <p:cNvPr id="3" name="Slide Number Placeholder 2">
            <a:extLst>
              <a:ext uri="{FF2B5EF4-FFF2-40B4-BE49-F238E27FC236}">
                <a16:creationId xmlns:a16="http://schemas.microsoft.com/office/drawing/2014/main" id="{92C5F076-71A9-C944-BC73-B5E5B3A715FA}"/>
              </a:ext>
            </a:extLst>
          </p:cNvPr>
          <p:cNvSpPr>
            <a:spLocks noGrp="1"/>
          </p:cNvSpPr>
          <p:nvPr>
            <p:ph type="sldNum" sz="quarter" idx="12"/>
          </p:nvPr>
        </p:nvSpPr>
        <p:spPr/>
        <p:txBody>
          <a:bodyPr/>
          <a:lstStyle/>
          <a:p>
            <a:fld id="{713990BE-C57C-C44F-88D0-C029FA2F9318}" type="slidenum">
              <a:rPr lang="en-US" smtClean="0"/>
              <a:t>14</a:t>
            </a:fld>
            <a:endParaRPr lang="en-US"/>
          </a:p>
        </p:txBody>
      </p:sp>
      <p:pic>
        <p:nvPicPr>
          <p:cNvPr id="8" name="Content Placeholder 7">
            <a:extLst>
              <a:ext uri="{FF2B5EF4-FFF2-40B4-BE49-F238E27FC236}">
                <a16:creationId xmlns:a16="http://schemas.microsoft.com/office/drawing/2014/main" id="{8A5A7D41-0A09-E34F-BCD5-B99448994FE8}"/>
              </a:ext>
            </a:extLst>
          </p:cNvPr>
          <p:cNvPicPr>
            <a:picLocks noGrp="1" noChangeAspect="1"/>
          </p:cNvPicPr>
          <p:nvPr>
            <p:ph idx="1"/>
          </p:nvPr>
        </p:nvPicPr>
        <p:blipFill rotWithShape="1">
          <a:blip r:embed="rId2"/>
          <a:srcRect t="28012"/>
          <a:stretch/>
        </p:blipFill>
        <p:spPr>
          <a:xfrm>
            <a:off x="5075257" y="381787"/>
            <a:ext cx="6779859" cy="6057423"/>
          </a:xfrm>
        </p:spPr>
      </p:pic>
    </p:spTree>
    <p:extLst>
      <p:ext uri="{BB962C8B-B14F-4D97-AF65-F5344CB8AC3E}">
        <p14:creationId xmlns:p14="http://schemas.microsoft.com/office/powerpoint/2010/main" val="29022784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FEE3B1-CCDD-C946-8564-62104CB338ED}"/>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3400" kern="1200" dirty="0">
                <a:solidFill>
                  <a:srgbClr val="FFFFFF"/>
                </a:solidFill>
                <a:latin typeface="+mj-lt"/>
                <a:ea typeface="+mj-ea"/>
                <a:cs typeface="+mj-cs"/>
              </a:rPr>
              <a:t>TMI-1, the bailout candidate, became operational in 1974. </a:t>
            </a:r>
            <a:br>
              <a:rPr lang="en-US" sz="3400" kern="1200" dirty="0">
                <a:solidFill>
                  <a:srgbClr val="FFFFFF"/>
                </a:solidFill>
                <a:latin typeface="+mj-lt"/>
                <a:ea typeface="+mj-ea"/>
                <a:cs typeface="+mj-cs"/>
              </a:rPr>
            </a:br>
            <a:br>
              <a:rPr lang="en-US" sz="3400" kern="1200" dirty="0">
                <a:solidFill>
                  <a:srgbClr val="FFFFFF"/>
                </a:solidFill>
                <a:latin typeface="+mj-lt"/>
                <a:ea typeface="+mj-ea"/>
                <a:cs typeface="+mj-cs"/>
              </a:rPr>
            </a:br>
            <a:r>
              <a:rPr lang="en-US" sz="3400" kern="1200" dirty="0">
                <a:solidFill>
                  <a:srgbClr val="FFFFFF"/>
                </a:solidFill>
                <a:latin typeface="+mj-lt"/>
                <a:ea typeface="+mj-ea"/>
                <a:cs typeface="+mj-cs"/>
              </a:rPr>
              <a:t>Like most nuclear plants, it was behind schedule and over budget </a:t>
            </a:r>
          </a:p>
        </p:txBody>
      </p:sp>
      <p:pic>
        <p:nvPicPr>
          <p:cNvPr id="5" name="Content Placeholder 4">
            <a:extLst>
              <a:ext uri="{FF2B5EF4-FFF2-40B4-BE49-F238E27FC236}">
                <a16:creationId xmlns:a16="http://schemas.microsoft.com/office/drawing/2014/main" id="{37EEBEFA-66CA-254B-AB14-0AC61E7B5260}"/>
              </a:ext>
            </a:extLst>
          </p:cNvPr>
          <p:cNvPicPr>
            <a:picLocks noGrp="1" noChangeAspect="1"/>
          </p:cNvPicPr>
          <p:nvPr>
            <p:ph idx="1"/>
          </p:nvPr>
        </p:nvPicPr>
        <p:blipFill rotWithShape="1">
          <a:blip r:embed="rId2"/>
          <a:srcRect b="10143"/>
          <a:stretch/>
        </p:blipFill>
        <p:spPr>
          <a:xfrm>
            <a:off x="5216671" y="492573"/>
            <a:ext cx="6427846" cy="5656767"/>
          </a:xfrm>
          <a:prstGeom prst="rect">
            <a:avLst/>
          </a:prstGeom>
        </p:spPr>
      </p:pic>
      <p:sp>
        <p:nvSpPr>
          <p:cNvPr id="3" name="Slide Number Placeholder 2">
            <a:extLst>
              <a:ext uri="{FF2B5EF4-FFF2-40B4-BE49-F238E27FC236}">
                <a16:creationId xmlns:a16="http://schemas.microsoft.com/office/drawing/2014/main" id="{5672860D-CA34-C04C-827F-1D95DAE67B08}"/>
              </a:ext>
            </a:extLst>
          </p:cNvPr>
          <p:cNvSpPr>
            <a:spLocks noGrp="1"/>
          </p:cNvSpPr>
          <p:nvPr>
            <p:ph type="sldNum" sz="quarter" idx="12"/>
          </p:nvPr>
        </p:nvSpPr>
        <p:spPr/>
        <p:txBody>
          <a:bodyPr/>
          <a:lstStyle/>
          <a:p>
            <a:fld id="{713990BE-C57C-C44F-88D0-C029FA2F9318}" type="slidenum">
              <a:rPr lang="en-US" smtClean="0"/>
              <a:t>15</a:t>
            </a:fld>
            <a:endParaRPr lang="en-US"/>
          </a:p>
        </p:txBody>
      </p:sp>
    </p:spTree>
    <p:extLst>
      <p:ext uri="{BB962C8B-B14F-4D97-AF65-F5344CB8AC3E}">
        <p14:creationId xmlns:p14="http://schemas.microsoft.com/office/powerpoint/2010/main" val="3476045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A1BF9E-6FE1-D54B-BB94-B806F80D3D20}"/>
              </a:ext>
            </a:extLst>
          </p:cNvPr>
          <p:cNvSpPr>
            <a:spLocks noGrp="1"/>
          </p:cNvSpPr>
          <p:nvPr>
            <p:ph type="title"/>
          </p:nvPr>
        </p:nvSpPr>
        <p:spPr>
          <a:xfrm>
            <a:off x="651510" y="548640"/>
            <a:ext cx="3737610" cy="5646419"/>
          </a:xfrm>
        </p:spPr>
        <p:txBody>
          <a:bodyPr vert="horz" lIns="91440" tIns="45720" rIns="91440" bIns="45720" rtlCol="0" anchor="ctr">
            <a:normAutofit/>
          </a:bodyPr>
          <a:lstStyle/>
          <a:p>
            <a:pPr algn="ctr"/>
            <a:r>
              <a:rPr lang="en-US" sz="3400" kern="1200" dirty="0">
                <a:solidFill>
                  <a:srgbClr val="FFFFFF"/>
                </a:solidFill>
                <a:latin typeface="+mj-lt"/>
                <a:ea typeface="+mj-ea"/>
                <a:cs typeface="+mj-cs"/>
              </a:rPr>
              <a:t>Unit-2 came on line in 1978, and was also behind schedule and over budget. </a:t>
            </a:r>
            <a:br>
              <a:rPr lang="en-US" sz="3400" kern="1200" dirty="0">
                <a:solidFill>
                  <a:srgbClr val="FFFFFF"/>
                </a:solidFill>
                <a:latin typeface="+mj-lt"/>
                <a:ea typeface="+mj-ea"/>
                <a:cs typeface="+mj-cs"/>
              </a:rPr>
            </a:br>
            <a:br>
              <a:rPr lang="en-US" sz="3400" kern="1200" dirty="0">
                <a:solidFill>
                  <a:srgbClr val="FFFFFF"/>
                </a:solidFill>
                <a:latin typeface="+mj-lt"/>
                <a:ea typeface="+mj-ea"/>
                <a:cs typeface="+mj-cs"/>
              </a:rPr>
            </a:br>
            <a:r>
              <a:rPr lang="en-US" sz="3400" kern="1200" dirty="0">
                <a:solidFill>
                  <a:srgbClr val="FFFFFF"/>
                </a:solidFill>
                <a:latin typeface="+mj-lt"/>
                <a:ea typeface="+mj-ea"/>
                <a:cs typeface="+mj-cs"/>
              </a:rPr>
              <a:t>Hostage ratepayers paid $1.1 billion in 1970s dollars to build Three Mile Island </a:t>
            </a:r>
          </a:p>
        </p:txBody>
      </p:sp>
      <p:pic>
        <p:nvPicPr>
          <p:cNvPr id="5" name="Content Placeholder 4" descr="A picture containing text&#10;&#10;Description automatically generated">
            <a:extLst>
              <a:ext uri="{FF2B5EF4-FFF2-40B4-BE49-F238E27FC236}">
                <a16:creationId xmlns:a16="http://schemas.microsoft.com/office/drawing/2014/main" id="{DAD1C94D-5C45-8D45-9AC0-D73E10FEDF9D}"/>
              </a:ext>
            </a:extLst>
          </p:cNvPr>
          <p:cNvPicPr>
            <a:picLocks noGrp="1" noChangeAspect="1"/>
          </p:cNvPicPr>
          <p:nvPr>
            <p:ph idx="1"/>
          </p:nvPr>
        </p:nvPicPr>
        <p:blipFill rotWithShape="1">
          <a:blip r:embed="rId2"/>
          <a:srcRect t="18655" b="19892"/>
          <a:stretch/>
        </p:blipFill>
        <p:spPr>
          <a:xfrm>
            <a:off x="5153822" y="978555"/>
            <a:ext cx="6553545" cy="4908832"/>
          </a:xfrm>
          <a:prstGeom prst="rect">
            <a:avLst/>
          </a:prstGeom>
        </p:spPr>
      </p:pic>
      <p:sp>
        <p:nvSpPr>
          <p:cNvPr id="3" name="Slide Number Placeholder 2">
            <a:extLst>
              <a:ext uri="{FF2B5EF4-FFF2-40B4-BE49-F238E27FC236}">
                <a16:creationId xmlns:a16="http://schemas.microsoft.com/office/drawing/2014/main" id="{47898949-0812-1445-A00F-939BC61CB653}"/>
              </a:ext>
            </a:extLst>
          </p:cNvPr>
          <p:cNvSpPr>
            <a:spLocks noGrp="1"/>
          </p:cNvSpPr>
          <p:nvPr>
            <p:ph type="sldNum" sz="quarter" idx="12"/>
          </p:nvPr>
        </p:nvSpPr>
        <p:spPr/>
        <p:txBody>
          <a:bodyPr/>
          <a:lstStyle/>
          <a:p>
            <a:fld id="{713990BE-C57C-C44F-88D0-C029FA2F9318}" type="slidenum">
              <a:rPr lang="en-US" smtClean="0"/>
              <a:t>16</a:t>
            </a:fld>
            <a:endParaRPr lang="en-US"/>
          </a:p>
        </p:txBody>
      </p:sp>
    </p:spTree>
    <p:extLst>
      <p:ext uri="{BB962C8B-B14F-4D97-AF65-F5344CB8AC3E}">
        <p14:creationId xmlns:p14="http://schemas.microsoft.com/office/powerpoint/2010/main" val="4053577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6D09B1-1845-684F-9E94-921ED12091F6}"/>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Then came the meltdown and the bailouts </a:t>
            </a:r>
          </a:p>
        </p:txBody>
      </p:sp>
      <p:pic>
        <p:nvPicPr>
          <p:cNvPr id="5" name="Content Placeholder 4" descr="A group of people posing for a photo&#10;&#10;Description automatically generated">
            <a:extLst>
              <a:ext uri="{FF2B5EF4-FFF2-40B4-BE49-F238E27FC236}">
                <a16:creationId xmlns:a16="http://schemas.microsoft.com/office/drawing/2014/main" id="{0F49723F-5C6F-0444-8AE0-BD67317FF22A}"/>
              </a:ext>
            </a:extLst>
          </p:cNvPr>
          <p:cNvPicPr>
            <a:picLocks noGrp="1" noChangeAspect="1"/>
          </p:cNvPicPr>
          <p:nvPr>
            <p:ph idx="1"/>
          </p:nvPr>
        </p:nvPicPr>
        <p:blipFill>
          <a:blip r:embed="rId2"/>
          <a:stretch>
            <a:fillRect/>
          </a:stretch>
        </p:blipFill>
        <p:spPr>
          <a:xfrm>
            <a:off x="5257800" y="492573"/>
            <a:ext cx="6191250" cy="5880796"/>
          </a:xfrm>
          <a:prstGeom prst="rect">
            <a:avLst/>
          </a:prstGeom>
        </p:spPr>
      </p:pic>
      <p:sp>
        <p:nvSpPr>
          <p:cNvPr id="3" name="Slide Number Placeholder 2">
            <a:extLst>
              <a:ext uri="{FF2B5EF4-FFF2-40B4-BE49-F238E27FC236}">
                <a16:creationId xmlns:a16="http://schemas.microsoft.com/office/drawing/2014/main" id="{2CDB2CAA-3093-DB4A-B068-1F851C32BBA7}"/>
              </a:ext>
            </a:extLst>
          </p:cNvPr>
          <p:cNvSpPr>
            <a:spLocks noGrp="1"/>
          </p:cNvSpPr>
          <p:nvPr>
            <p:ph type="sldNum" sz="quarter" idx="12"/>
          </p:nvPr>
        </p:nvSpPr>
        <p:spPr/>
        <p:txBody>
          <a:bodyPr/>
          <a:lstStyle/>
          <a:p>
            <a:fld id="{713990BE-C57C-C44F-88D0-C029FA2F9318}" type="slidenum">
              <a:rPr lang="en-US" smtClean="0"/>
              <a:t>17</a:t>
            </a:fld>
            <a:endParaRPr lang="en-US"/>
          </a:p>
        </p:txBody>
      </p:sp>
    </p:spTree>
    <p:extLst>
      <p:ext uri="{BB962C8B-B14F-4D97-AF65-F5344CB8AC3E}">
        <p14:creationId xmlns:p14="http://schemas.microsoft.com/office/powerpoint/2010/main" val="1199866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0F62D04-B6E2-BC4D-A682-202EDF23D21A}"/>
              </a:ext>
            </a:extLst>
          </p:cNvPr>
          <p:cNvSpPr>
            <a:spLocks noGrp="1"/>
          </p:cNvSpPr>
          <p:nvPr>
            <p:ph type="title"/>
          </p:nvPr>
        </p:nvSpPr>
        <p:spPr>
          <a:xfrm>
            <a:off x="548639" y="2053641"/>
            <a:ext cx="3669161" cy="2760098"/>
          </a:xfrm>
        </p:spPr>
        <p:txBody>
          <a:bodyPr>
            <a:normAutofit/>
          </a:bodyPr>
          <a:lstStyle/>
          <a:p>
            <a:pPr algn="ctr"/>
            <a:r>
              <a:rPr lang="en-US" sz="6000" b="1" dirty="0">
                <a:solidFill>
                  <a:srgbClr val="FFFFFF"/>
                </a:solidFill>
              </a:rPr>
              <a:t>Bailout #1</a:t>
            </a:r>
          </a:p>
        </p:txBody>
      </p:sp>
      <p:sp>
        <p:nvSpPr>
          <p:cNvPr id="3" name="Content Placeholder 2">
            <a:extLst>
              <a:ext uri="{FF2B5EF4-FFF2-40B4-BE49-F238E27FC236}">
                <a16:creationId xmlns:a16="http://schemas.microsoft.com/office/drawing/2014/main" id="{AE0807EE-B438-A448-8CF4-86AA5238D57C}"/>
              </a:ext>
            </a:extLst>
          </p:cNvPr>
          <p:cNvSpPr>
            <a:spLocks noGrp="1"/>
          </p:cNvSpPr>
          <p:nvPr>
            <p:ph idx="1"/>
          </p:nvPr>
        </p:nvSpPr>
        <p:spPr>
          <a:xfrm>
            <a:off x="6090573" y="571500"/>
            <a:ext cx="5552787" cy="5461000"/>
          </a:xfrm>
        </p:spPr>
        <p:txBody>
          <a:bodyPr anchor="ctr">
            <a:normAutofit lnSpcReduction="10000"/>
          </a:bodyPr>
          <a:lstStyle/>
          <a:p>
            <a:pPr marL="0" indent="0">
              <a:buNone/>
            </a:pPr>
            <a:r>
              <a:rPr lang="en-US" sz="3600" dirty="0">
                <a:solidFill>
                  <a:srgbClr val="000000"/>
                </a:solidFill>
              </a:rPr>
              <a:t>After 90 days of operation, TMI-2 melted down. Rate payers and tax payers came to the rescue. Under the Thornburgh Plan, TMI-2 received $987 million to defuel the melted core. </a:t>
            </a:r>
          </a:p>
          <a:p>
            <a:pPr marL="0" indent="0">
              <a:buNone/>
            </a:pPr>
            <a:r>
              <a:rPr lang="en-US" sz="3600" dirty="0">
                <a:solidFill>
                  <a:srgbClr val="000000"/>
                </a:solidFill>
              </a:rPr>
              <a:t>We protected TMI from bankruptcy, but Unit-2 remains a high-level radioactive waste site. </a:t>
            </a:r>
          </a:p>
        </p:txBody>
      </p:sp>
      <p:sp>
        <p:nvSpPr>
          <p:cNvPr id="4" name="Slide Number Placeholder 3">
            <a:extLst>
              <a:ext uri="{FF2B5EF4-FFF2-40B4-BE49-F238E27FC236}">
                <a16:creationId xmlns:a16="http://schemas.microsoft.com/office/drawing/2014/main" id="{88F10ABF-DF84-2647-9476-478E733BACF5}"/>
              </a:ext>
            </a:extLst>
          </p:cNvPr>
          <p:cNvSpPr>
            <a:spLocks noGrp="1"/>
          </p:cNvSpPr>
          <p:nvPr>
            <p:ph type="sldNum" sz="quarter" idx="12"/>
          </p:nvPr>
        </p:nvSpPr>
        <p:spPr/>
        <p:txBody>
          <a:bodyPr/>
          <a:lstStyle/>
          <a:p>
            <a:fld id="{713990BE-C57C-C44F-88D0-C029FA2F9318}" type="slidenum">
              <a:rPr lang="en-US" smtClean="0"/>
              <a:t>18</a:t>
            </a:fld>
            <a:endParaRPr lang="en-US"/>
          </a:p>
        </p:txBody>
      </p:sp>
    </p:spTree>
    <p:extLst>
      <p:ext uri="{BB962C8B-B14F-4D97-AF65-F5344CB8AC3E}">
        <p14:creationId xmlns:p14="http://schemas.microsoft.com/office/powerpoint/2010/main" val="22822711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0F62D04-B6E2-BC4D-A682-202EDF23D21A}"/>
              </a:ext>
            </a:extLst>
          </p:cNvPr>
          <p:cNvSpPr>
            <a:spLocks noGrp="1"/>
          </p:cNvSpPr>
          <p:nvPr>
            <p:ph type="title"/>
          </p:nvPr>
        </p:nvSpPr>
        <p:spPr>
          <a:xfrm>
            <a:off x="548639" y="2053641"/>
            <a:ext cx="3669161" cy="2760098"/>
          </a:xfrm>
        </p:spPr>
        <p:txBody>
          <a:bodyPr>
            <a:normAutofit fontScale="90000"/>
          </a:bodyPr>
          <a:lstStyle/>
          <a:p>
            <a:r>
              <a:rPr lang="en-US" sz="6000" dirty="0">
                <a:solidFill>
                  <a:schemeClr val="bg1"/>
                </a:solidFill>
              </a:rPr>
              <a:t>How did the owners show their gratitude? </a:t>
            </a:r>
          </a:p>
        </p:txBody>
      </p:sp>
      <p:sp>
        <p:nvSpPr>
          <p:cNvPr id="3" name="Content Placeholder 2">
            <a:extLst>
              <a:ext uri="{FF2B5EF4-FFF2-40B4-BE49-F238E27FC236}">
                <a16:creationId xmlns:a16="http://schemas.microsoft.com/office/drawing/2014/main" id="{AE0807EE-B438-A448-8CF4-86AA5238D57C}"/>
              </a:ext>
            </a:extLst>
          </p:cNvPr>
          <p:cNvSpPr>
            <a:spLocks noGrp="1"/>
          </p:cNvSpPr>
          <p:nvPr>
            <p:ph idx="1"/>
          </p:nvPr>
        </p:nvSpPr>
        <p:spPr>
          <a:xfrm>
            <a:off x="6090573" y="571500"/>
            <a:ext cx="5552787" cy="5737860"/>
          </a:xfrm>
        </p:spPr>
        <p:txBody>
          <a:bodyPr anchor="ctr">
            <a:normAutofit lnSpcReduction="10000"/>
          </a:bodyPr>
          <a:lstStyle/>
          <a:p>
            <a:r>
              <a:rPr lang="en-US" sz="3600" dirty="0"/>
              <a:t>TMI-2 pays no taxes </a:t>
            </a:r>
          </a:p>
          <a:p>
            <a:r>
              <a:rPr lang="en-US" sz="3600" dirty="0"/>
              <a:t>reduced their insurance coverage</a:t>
            </a:r>
          </a:p>
          <a:p>
            <a:r>
              <a:rPr lang="en-US" sz="3600" dirty="0"/>
              <a:t>decreased their cleanup staff from 1,500 in 1988 to the current level of “0.” </a:t>
            </a:r>
          </a:p>
          <a:p>
            <a:r>
              <a:rPr lang="en-US" sz="3600" dirty="0"/>
              <a:t>The defueling of TMI-2 actually employed three times the number of employees that Exelon has currently has on site</a:t>
            </a:r>
            <a:endParaRPr lang="en-US" sz="3600" dirty="0">
              <a:solidFill>
                <a:srgbClr val="000000"/>
              </a:solidFill>
            </a:endParaRPr>
          </a:p>
        </p:txBody>
      </p:sp>
      <p:sp>
        <p:nvSpPr>
          <p:cNvPr id="4" name="Slide Number Placeholder 3">
            <a:extLst>
              <a:ext uri="{FF2B5EF4-FFF2-40B4-BE49-F238E27FC236}">
                <a16:creationId xmlns:a16="http://schemas.microsoft.com/office/drawing/2014/main" id="{CFECB84A-8D80-1E49-B870-2D85400DE179}"/>
              </a:ext>
            </a:extLst>
          </p:cNvPr>
          <p:cNvSpPr>
            <a:spLocks noGrp="1"/>
          </p:cNvSpPr>
          <p:nvPr>
            <p:ph type="sldNum" sz="quarter" idx="12"/>
          </p:nvPr>
        </p:nvSpPr>
        <p:spPr/>
        <p:txBody>
          <a:bodyPr/>
          <a:lstStyle/>
          <a:p>
            <a:fld id="{713990BE-C57C-C44F-88D0-C029FA2F9318}" type="slidenum">
              <a:rPr lang="en-US" smtClean="0"/>
              <a:t>19</a:t>
            </a:fld>
            <a:endParaRPr lang="en-US"/>
          </a:p>
        </p:txBody>
      </p:sp>
    </p:spTree>
    <p:extLst>
      <p:ext uri="{BB962C8B-B14F-4D97-AF65-F5344CB8AC3E}">
        <p14:creationId xmlns:p14="http://schemas.microsoft.com/office/powerpoint/2010/main" val="1024211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109049-C28A-8040-825D-96408B9C0DF9}"/>
              </a:ext>
            </a:extLst>
          </p:cNvPr>
          <p:cNvSpPr>
            <a:spLocks noGrp="1"/>
          </p:cNvSpPr>
          <p:nvPr>
            <p:ph type="title"/>
          </p:nvPr>
        </p:nvSpPr>
        <p:spPr>
          <a:xfrm>
            <a:off x="742950" y="742951"/>
            <a:ext cx="3476625" cy="5422322"/>
          </a:xfrm>
        </p:spPr>
        <p:txBody>
          <a:bodyPr vert="horz" lIns="91440" tIns="45720" rIns="91440" bIns="45720" rtlCol="0" anchor="ctr">
            <a:normAutofit fontScale="90000"/>
          </a:bodyPr>
          <a:lstStyle/>
          <a:p>
            <a:r>
              <a:rPr lang="en-US" sz="3400" kern="1200" dirty="0">
                <a:solidFill>
                  <a:srgbClr val="FFFFFF"/>
                </a:solidFill>
                <a:latin typeface="+mj-lt"/>
                <a:ea typeface="+mj-ea"/>
                <a:cs typeface="+mj-cs"/>
              </a:rPr>
              <a:t>Birthplace of atomic power</a:t>
            </a:r>
            <a:br>
              <a:rPr lang="en-US" sz="3400" kern="1200" dirty="0">
                <a:solidFill>
                  <a:srgbClr val="FFFFFF"/>
                </a:solidFill>
                <a:latin typeface="+mj-lt"/>
                <a:ea typeface="+mj-ea"/>
                <a:cs typeface="+mj-cs"/>
              </a:rPr>
            </a:br>
            <a:br>
              <a:rPr lang="en-US" sz="3400" kern="1200" dirty="0">
                <a:solidFill>
                  <a:srgbClr val="FFFFFF"/>
                </a:solidFill>
                <a:latin typeface="+mj-lt"/>
                <a:ea typeface="+mj-ea"/>
                <a:cs typeface="+mj-cs"/>
              </a:rPr>
            </a:br>
            <a:r>
              <a:rPr lang="en-US" sz="3400" kern="1200" dirty="0">
                <a:solidFill>
                  <a:srgbClr val="FFFFFF"/>
                </a:solidFill>
                <a:latin typeface="+mj-lt"/>
                <a:ea typeface="+mj-ea"/>
                <a:cs typeface="+mj-cs"/>
              </a:rPr>
              <a:t>Emotional attachment </a:t>
            </a:r>
            <a:br>
              <a:rPr lang="en-US" sz="3400" kern="1200" dirty="0">
                <a:solidFill>
                  <a:srgbClr val="FFFFFF"/>
                </a:solidFill>
                <a:latin typeface="+mj-lt"/>
                <a:ea typeface="+mj-ea"/>
                <a:cs typeface="+mj-cs"/>
              </a:rPr>
            </a:br>
            <a:br>
              <a:rPr lang="en-US" sz="3400" kern="1200" dirty="0">
                <a:solidFill>
                  <a:srgbClr val="FFFFFF"/>
                </a:solidFill>
                <a:latin typeface="+mj-lt"/>
                <a:ea typeface="+mj-ea"/>
                <a:cs typeface="+mj-cs"/>
              </a:rPr>
            </a:br>
            <a:r>
              <a:rPr lang="en-US" sz="3400" kern="1200" dirty="0">
                <a:solidFill>
                  <a:srgbClr val="FFFFFF"/>
                </a:solidFill>
                <a:latin typeface="+mj-lt"/>
                <a:ea typeface="+mj-ea"/>
                <a:cs typeface="+mj-cs"/>
              </a:rPr>
              <a:t>Industrial hub</a:t>
            </a:r>
            <a:br>
              <a:rPr lang="en-US" sz="3400" kern="1200" dirty="0">
                <a:solidFill>
                  <a:srgbClr val="FFFFFF"/>
                </a:solidFill>
                <a:latin typeface="+mj-lt"/>
                <a:ea typeface="+mj-ea"/>
                <a:cs typeface="+mj-cs"/>
              </a:rPr>
            </a:br>
            <a:br>
              <a:rPr lang="en-US" sz="3400" kern="1200" dirty="0">
                <a:solidFill>
                  <a:srgbClr val="FFFFFF"/>
                </a:solidFill>
                <a:latin typeface="+mj-lt"/>
                <a:ea typeface="+mj-ea"/>
                <a:cs typeface="+mj-cs"/>
              </a:rPr>
            </a:br>
            <a:r>
              <a:rPr lang="en-US" sz="3400" kern="1200" dirty="0">
                <a:solidFill>
                  <a:srgbClr val="FFFFFF"/>
                </a:solidFill>
                <a:latin typeface="+mj-lt"/>
                <a:ea typeface="+mj-ea"/>
                <a:cs typeface="+mj-cs"/>
              </a:rPr>
              <a:t>Nuclear power supplanted King Coal </a:t>
            </a:r>
            <a:br>
              <a:rPr lang="en-US" sz="3400" kern="1200" dirty="0">
                <a:solidFill>
                  <a:srgbClr val="FFFFFF"/>
                </a:solidFill>
                <a:latin typeface="+mj-lt"/>
                <a:ea typeface="+mj-ea"/>
                <a:cs typeface="+mj-cs"/>
              </a:rPr>
            </a:br>
            <a:endParaRPr lang="en-US" sz="3400" kern="1200" dirty="0">
              <a:solidFill>
                <a:srgbClr val="FFFFFF"/>
              </a:solidFill>
              <a:latin typeface="+mj-lt"/>
              <a:ea typeface="+mj-ea"/>
              <a:cs typeface="+mj-cs"/>
            </a:endParaRPr>
          </a:p>
        </p:txBody>
      </p:sp>
      <p:pic>
        <p:nvPicPr>
          <p:cNvPr id="5" name="Content Placeholder 4">
            <a:extLst>
              <a:ext uri="{FF2B5EF4-FFF2-40B4-BE49-F238E27FC236}">
                <a16:creationId xmlns:a16="http://schemas.microsoft.com/office/drawing/2014/main" id="{AA149A63-35AC-3E4F-A67C-0175D475C668}"/>
              </a:ext>
            </a:extLst>
          </p:cNvPr>
          <p:cNvPicPr>
            <a:picLocks noGrp="1" noChangeAspect="1"/>
          </p:cNvPicPr>
          <p:nvPr>
            <p:ph idx="1"/>
          </p:nvPr>
        </p:nvPicPr>
        <p:blipFill>
          <a:blip r:embed="rId2"/>
          <a:stretch>
            <a:fillRect/>
          </a:stretch>
        </p:blipFill>
        <p:spPr>
          <a:xfrm>
            <a:off x="5490196" y="492573"/>
            <a:ext cx="5880796" cy="5880796"/>
          </a:xfrm>
          <a:prstGeom prst="rect">
            <a:avLst/>
          </a:prstGeom>
        </p:spPr>
      </p:pic>
      <p:sp>
        <p:nvSpPr>
          <p:cNvPr id="3" name="Slide Number Placeholder 2">
            <a:extLst>
              <a:ext uri="{FF2B5EF4-FFF2-40B4-BE49-F238E27FC236}">
                <a16:creationId xmlns:a16="http://schemas.microsoft.com/office/drawing/2014/main" id="{D9311A80-200F-0645-AAD1-C7F06CCC4870}"/>
              </a:ext>
            </a:extLst>
          </p:cNvPr>
          <p:cNvSpPr>
            <a:spLocks noGrp="1"/>
          </p:cNvSpPr>
          <p:nvPr>
            <p:ph type="sldNum" sz="quarter" idx="12"/>
          </p:nvPr>
        </p:nvSpPr>
        <p:spPr/>
        <p:txBody>
          <a:bodyPr/>
          <a:lstStyle/>
          <a:p>
            <a:fld id="{713990BE-C57C-C44F-88D0-C029FA2F9318}" type="slidenum">
              <a:rPr lang="en-US" smtClean="0"/>
              <a:t>2</a:t>
            </a:fld>
            <a:endParaRPr lang="en-US"/>
          </a:p>
        </p:txBody>
      </p:sp>
    </p:spTree>
    <p:extLst>
      <p:ext uri="{BB962C8B-B14F-4D97-AF65-F5344CB8AC3E}">
        <p14:creationId xmlns:p14="http://schemas.microsoft.com/office/powerpoint/2010/main" val="42710124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0F62D04-B6E2-BC4D-A682-202EDF23D21A}"/>
              </a:ext>
            </a:extLst>
          </p:cNvPr>
          <p:cNvSpPr>
            <a:spLocks noGrp="1"/>
          </p:cNvSpPr>
          <p:nvPr>
            <p:ph type="title"/>
          </p:nvPr>
        </p:nvSpPr>
        <p:spPr>
          <a:xfrm>
            <a:off x="548639" y="2053641"/>
            <a:ext cx="3669161" cy="2760098"/>
          </a:xfrm>
        </p:spPr>
        <p:txBody>
          <a:bodyPr>
            <a:normAutofit/>
          </a:bodyPr>
          <a:lstStyle/>
          <a:p>
            <a:r>
              <a:rPr lang="en-US" sz="6000" b="1" dirty="0">
                <a:solidFill>
                  <a:schemeClr val="bg1"/>
                </a:solidFill>
              </a:rPr>
              <a:t>Bailout #2</a:t>
            </a:r>
          </a:p>
        </p:txBody>
      </p:sp>
      <p:sp>
        <p:nvSpPr>
          <p:cNvPr id="3" name="Content Placeholder 2">
            <a:extLst>
              <a:ext uri="{FF2B5EF4-FFF2-40B4-BE49-F238E27FC236}">
                <a16:creationId xmlns:a16="http://schemas.microsoft.com/office/drawing/2014/main" id="{AE0807EE-B438-A448-8CF4-86AA5238D57C}"/>
              </a:ext>
            </a:extLst>
          </p:cNvPr>
          <p:cNvSpPr>
            <a:spLocks noGrp="1"/>
          </p:cNvSpPr>
          <p:nvPr>
            <p:ph idx="1"/>
          </p:nvPr>
        </p:nvSpPr>
        <p:spPr>
          <a:xfrm>
            <a:off x="6090573" y="571500"/>
            <a:ext cx="5552787" cy="5737860"/>
          </a:xfrm>
        </p:spPr>
        <p:txBody>
          <a:bodyPr anchor="ctr">
            <a:normAutofit lnSpcReduction="10000"/>
          </a:bodyPr>
          <a:lstStyle/>
          <a:p>
            <a:pPr marL="0" indent="0">
              <a:buNone/>
            </a:pPr>
            <a:r>
              <a:rPr lang="en-US" sz="3600" dirty="0"/>
              <a:t>In 1995 the Pennsylvania Supreme Court reversed a lower court’s decision, and allowed GPU to charge rate payers for the cleanup of the TMI-2 accident. </a:t>
            </a:r>
          </a:p>
          <a:p>
            <a:pPr marL="0" indent="0">
              <a:buNone/>
            </a:pPr>
            <a:endParaRPr lang="en-US" sz="3600" dirty="0"/>
          </a:p>
          <a:p>
            <a:pPr marL="0" indent="0">
              <a:buNone/>
            </a:pPr>
            <a:r>
              <a:rPr lang="en-US" sz="3600" dirty="0"/>
              <a:t>Yes, we got the cleanup bill, and receive no tax revenue for a plant that operated for 120 days</a:t>
            </a:r>
          </a:p>
        </p:txBody>
      </p:sp>
      <p:sp>
        <p:nvSpPr>
          <p:cNvPr id="4" name="Slide Number Placeholder 3">
            <a:extLst>
              <a:ext uri="{FF2B5EF4-FFF2-40B4-BE49-F238E27FC236}">
                <a16:creationId xmlns:a16="http://schemas.microsoft.com/office/drawing/2014/main" id="{0440E821-FE41-4045-9914-873B01E49B6E}"/>
              </a:ext>
            </a:extLst>
          </p:cNvPr>
          <p:cNvSpPr>
            <a:spLocks noGrp="1"/>
          </p:cNvSpPr>
          <p:nvPr>
            <p:ph type="sldNum" sz="quarter" idx="12"/>
          </p:nvPr>
        </p:nvSpPr>
        <p:spPr/>
        <p:txBody>
          <a:bodyPr/>
          <a:lstStyle/>
          <a:p>
            <a:fld id="{713990BE-C57C-C44F-88D0-C029FA2F9318}" type="slidenum">
              <a:rPr lang="en-US" smtClean="0"/>
              <a:t>20</a:t>
            </a:fld>
            <a:endParaRPr lang="en-US"/>
          </a:p>
        </p:txBody>
      </p:sp>
    </p:spTree>
    <p:extLst>
      <p:ext uri="{BB962C8B-B14F-4D97-AF65-F5344CB8AC3E}">
        <p14:creationId xmlns:p14="http://schemas.microsoft.com/office/powerpoint/2010/main" val="2190351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4DE7E3-1CE6-B347-8CA8-99DB2ADB3CC0}"/>
              </a:ext>
            </a:extLst>
          </p:cNvPr>
          <p:cNvSpPr>
            <a:spLocks noGrp="1"/>
          </p:cNvSpPr>
          <p:nvPr>
            <p:ph type="title"/>
          </p:nvPr>
        </p:nvSpPr>
        <p:spPr>
          <a:xfrm>
            <a:off x="563198" y="548640"/>
            <a:ext cx="3825922" cy="5646419"/>
          </a:xfrm>
        </p:spPr>
        <p:txBody>
          <a:bodyPr vert="horz" lIns="91440" tIns="45720" rIns="91440" bIns="45720" rtlCol="0" anchor="ctr">
            <a:noAutofit/>
          </a:bodyPr>
          <a:lstStyle/>
          <a:p>
            <a:pPr algn="ctr"/>
            <a:r>
              <a:rPr lang="en-US" sz="2600" kern="1200" dirty="0">
                <a:solidFill>
                  <a:srgbClr val="FFFFFF"/>
                </a:solidFill>
                <a:latin typeface="+mj-lt"/>
                <a:ea typeface="+mj-ea"/>
                <a:cs typeface="+mj-cs"/>
              </a:rPr>
              <a:t>In case you had forgotten, the nuclear industry failed to establish cleanup funds for an accident they promised would not happen. </a:t>
            </a:r>
            <a:br>
              <a:rPr lang="en-US" sz="2600" kern="1200" dirty="0">
                <a:solidFill>
                  <a:srgbClr val="FFFFFF"/>
                </a:solidFill>
                <a:latin typeface="+mj-lt"/>
                <a:ea typeface="+mj-ea"/>
                <a:cs typeface="+mj-cs"/>
              </a:rPr>
            </a:b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The current cost to decommission TMI-2 - which will be totally underwritten by rate payers - was determined by the NRC to be $1.266 billion in 2018 </a:t>
            </a:r>
          </a:p>
        </p:txBody>
      </p:sp>
      <p:pic>
        <p:nvPicPr>
          <p:cNvPr id="7" name="Content Placeholder 6" descr="A close up of a newspaper&#10;&#10;Description automatically generated">
            <a:extLst>
              <a:ext uri="{FF2B5EF4-FFF2-40B4-BE49-F238E27FC236}">
                <a16:creationId xmlns:a16="http://schemas.microsoft.com/office/drawing/2014/main" id="{1851C13B-4E27-BC46-BE05-D6ACB273CDC9}"/>
              </a:ext>
            </a:extLst>
          </p:cNvPr>
          <p:cNvPicPr>
            <a:picLocks noGrp="1" noChangeAspect="1"/>
          </p:cNvPicPr>
          <p:nvPr>
            <p:ph idx="1"/>
          </p:nvPr>
        </p:nvPicPr>
        <p:blipFill rotWithShape="1">
          <a:blip r:embed="rId2"/>
          <a:srcRect b="4954"/>
          <a:stretch/>
        </p:blipFill>
        <p:spPr>
          <a:xfrm>
            <a:off x="5174166" y="139473"/>
            <a:ext cx="6454636" cy="6621999"/>
          </a:xfrm>
        </p:spPr>
      </p:pic>
      <p:sp>
        <p:nvSpPr>
          <p:cNvPr id="3" name="Slide Number Placeholder 2">
            <a:extLst>
              <a:ext uri="{FF2B5EF4-FFF2-40B4-BE49-F238E27FC236}">
                <a16:creationId xmlns:a16="http://schemas.microsoft.com/office/drawing/2014/main" id="{3289296A-ECD1-064C-9399-F6745CCCC936}"/>
              </a:ext>
            </a:extLst>
          </p:cNvPr>
          <p:cNvSpPr>
            <a:spLocks noGrp="1"/>
          </p:cNvSpPr>
          <p:nvPr>
            <p:ph type="sldNum" sz="quarter" idx="12"/>
          </p:nvPr>
        </p:nvSpPr>
        <p:spPr/>
        <p:txBody>
          <a:bodyPr/>
          <a:lstStyle/>
          <a:p>
            <a:fld id="{713990BE-C57C-C44F-88D0-C029FA2F9318}" type="slidenum">
              <a:rPr lang="en-US" smtClean="0"/>
              <a:t>21</a:t>
            </a:fld>
            <a:endParaRPr lang="en-US"/>
          </a:p>
        </p:txBody>
      </p:sp>
    </p:spTree>
    <p:extLst>
      <p:ext uri="{BB962C8B-B14F-4D97-AF65-F5344CB8AC3E}">
        <p14:creationId xmlns:p14="http://schemas.microsoft.com/office/powerpoint/2010/main" val="12836427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0F62D04-B6E2-BC4D-A682-202EDF23D21A}"/>
              </a:ext>
            </a:extLst>
          </p:cNvPr>
          <p:cNvSpPr>
            <a:spLocks noGrp="1"/>
          </p:cNvSpPr>
          <p:nvPr>
            <p:ph type="title"/>
          </p:nvPr>
        </p:nvSpPr>
        <p:spPr>
          <a:xfrm>
            <a:off x="548639" y="2053641"/>
            <a:ext cx="3669161" cy="2760098"/>
          </a:xfrm>
        </p:spPr>
        <p:txBody>
          <a:bodyPr>
            <a:normAutofit/>
          </a:bodyPr>
          <a:lstStyle/>
          <a:p>
            <a:r>
              <a:rPr lang="en-US" sz="6000" b="1" dirty="0">
                <a:solidFill>
                  <a:schemeClr val="bg1"/>
                </a:solidFill>
              </a:rPr>
              <a:t>Bailout #3</a:t>
            </a:r>
          </a:p>
        </p:txBody>
      </p:sp>
      <p:sp>
        <p:nvSpPr>
          <p:cNvPr id="3" name="Content Placeholder 2">
            <a:extLst>
              <a:ext uri="{FF2B5EF4-FFF2-40B4-BE49-F238E27FC236}">
                <a16:creationId xmlns:a16="http://schemas.microsoft.com/office/drawing/2014/main" id="{AE0807EE-B438-A448-8CF4-86AA5238D57C}"/>
              </a:ext>
            </a:extLst>
          </p:cNvPr>
          <p:cNvSpPr>
            <a:spLocks noGrp="1"/>
          </p:cNvSpPr>
          <p:nvPr>
            <p:ph idx="1"/>
          </p:nvPr>
        </p:nvSpPr>
        <p:spPr>
          <a:xfrm>
            <a:off x="5789851" y="571500"/>
            <a:ext cx="6082110" cy="5943600"/>
          </a:xfrm>
        </p:spPr>
        <p:txBody>
          <a:bodyPr anchor="ctr">
            <a:normAutofit fontScale="92500" lnSpcReduction="10000"/>
          </a:bodyPr>
          <a:lstStyle/>
          <a:p>
            <a:pPr marL="0" indent="0">
              <a:buNone/>
            </a:pPr>
            <a:r>
              <a:rPr lang="en-US" sz="3600" dirty="0"/>
              <a:t>In 1996 the Pennsylvania legislature passed the Electricity Customer Choice and Competition Act. The law restructured the electric industry, separating the generation of electricity from its distribution and transmission. </a:t>
            </a:r>
          </a:p>
          <a:p>
            <a:pPr marL="0" indent="0">
              <a:buNone/>
            </a:pPr>
            <a:r>
              <a:rPr lang="en-US" sz="3600" dirty="0"/>
              <a:t>Pennsylvanians were free to choose the source of their electricity, but ownership and operation of the utility wires remained with regulated monopolies</a:t>
            </a:r>
          </a:p>
        </p:txBody>
      </p:sp>
      <p:sp>
        <p:nvSpPr>
          <p:cNvPr id="4" name="Slide Number Placeholder 3">
            <a:extLst>
              <a:ext uri="{FF2B5EF4-FFF2-40B4-BE49-F238E27FC236}">
                <a16:creationId xmlns:a16="http://schemas.microsoft.com/office/drawing/2014/main" id="{2119C089-365E-0148-875E-C0A3D0FDAF6B}"/>
              </a:ext>
            </a:extLst>
          </p:cNvPr>
          <p:cNvSpPr>
            <a:spLocks noGrp="1"/>
          </p:cNvSpPr>
          <p:nvPr>
            <p:ph type="sldNum" sz="quarter" idx="12"/>
          </p:nvPr>
        </p:nvSpPr>
        <p:spPr/>
        <p:txBody>
          <a:bodyPr/>
          <a:lstStyle/>
          <a:p>
            <a:fld id="{713990BE-C57C-C44F-88D0-C029FA2F9318}" type="slidenum">
              <a:rPr lang="en-US" smtClean="0"/>
              <a:t>22</a:t>
            </a:fld>
            <a:endParaRPr lang="en-US"/>
          </a:p>
        </p:txBody>
      </p:sp>
    </p:spTree>
    <p:extLst>
      <p:ext uri="{BB962C8B-B14F-4D97-AF65-F5344CB8AC3E}">
        <p14:creationId xmlns:p14="http://schemas.microsoft.com/office/powerpoint/2010/main" val="1383222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6D09B1-1845-684F-9E94-921ED12091F6}"/>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3000" kern="1200">
                <a:solidFill>
                  <a:srgbClr val="FFFFFF"/>
                </a:solidFill>
                <a:latin typeface="+mj-lt"/>
                <a:ea typeface="+mj-ea"/>
                <a:cs typeface="+mj-cs"/>
              </a:rPr>
              <a:t>There was one huge problem – utilities were saddled with nuclear power plants that were burdened with enormous debt due to cost overruns. </a:t>
            </a:r>
            <a:br>
              <a:rPr lang="en-US" sz="3000" kern="1200">
                <a:solidFill>
                  <a:srgbClr val="FFFFFF"/>
                </a:solidFill>
                <a:latin typeface="+mj-lt"/>
                <a:ea typeface="+mj-ea"/>
                <a:cs typeface="+mj-cs"/>
              </a:rPr>
            </a:br>
            <a:br>
              <a:rPr lang="en-US" sz="3000" kern="1200">
                <a:solidFill>
                  <a:srgbClr val="FFFFFF"/>
                </a:solidFill>
                <a:latin typeface="+mj-lt"/>
                <a:ea typeface="+mj-ea"/>
                <a:cs typeface="+mj-cs"/>
              </a:rPr>
            </a:br>
            <a:r>
              <a:rPr lang="en-US" sz="3000" kern="1200">
                <a:solidFill>
                  <a:srgbClr val="FFFFFF"/>
                </a:solidFill>
                <a:latin typeface="+mj-lt"/>
                <a:ea typeface="+mj-ea"/>
                <a:cs typeface="+mj-cs"/>
              </a:rPr>
              <a:t>The rate payers bailed the nuclear industry out again </a:t>
            </a:r>
          </a:p>
        </p:txBody>
      </p:sp>
      <p:pic>
        <p:nvPicPr>
          <p:cNvPr id="8" name="Content Placeholder 7" descr="A picture containing text&#10;&#10;Description automatically generated">
            <a:extLst>
              <a:ext uri="{FF2B5EF4-FFF2-40B4-BE49-F238E27FC236}">
                <a16:creationId xmlns:a16="http://schemas.microsoft.com/office/drawing/2014/main" id="{F8EDAF0D-CFD1-3643-8A06-0BC874E2E137}"/>
              </a:ext>
            </a:extLst>
          </p:cNvPr>
          <p:cNvPicPr>
            <a:picLocks noGrp="1" noChangeAspect="1"/>
          </p:cNvPicPr>
          <p:nvPr>
            <p:ph idx="1"/>
          </p:nvPr>
        </p:nvPicPr>
        <p:blipFill>
          <a:blip r:embed="rId2"/>
          <a:stretch>
            <a:fillRect/>
          </a:stretch>
        </p:blipFill>
        <p:spPr>
          <a:xfrm>
            <a:off x="5450640" y="492573"/>
            <a:ext cx="5959909" cy="5880796"/>
          </a:xfrm>
          <a:prstGeom prst="rect">
            <a:avLst/>
          </a:prstGeom>
        </p:spPr>
      </p:pic>
      <p:sp>
        <p:nvSpPr>
          <p:cNvPr id="3" name="Slide Number Placeholder 2">
            <a:extLst>
              <a:ext uri="{FF2B5EF4-FFF2-40B4-BE49-F238E27FC236}">
                <a16:creationId xmlns:a16="http://schemas.microsoft.com/office/drawing/2014/main" id="{6DA52065-AA6B-FD44-AB72-6A144F84B585}"/>
              </a:ext>
            </a:extLst>
          </p:cNvPr>
          <p:cNvSpPr>
            <a:spLocks noGrp="1"/>
          </p:cNvSpPr>
          <p:nvPr>
            <p:ph type="sldNum" sz="quarter" idx="12"/>
          </p:nvPr>
        </p:nvSpPr>
        <p:spPr>
          <a:xfrm>
            <a:off x="10926317" y="6423025"/>
            <a:ext cx="771525" cy="365125"/>
          </a:xfrm>
        </p:spPr>
        <p:txBody>
          <a:bodyPr vert="horz" lIns="91440" tIns="45720" rIns="91440" bIns="45720" rtlCol="0" anchor="ctr">
            <a:normAutofit/>
          </a:bodyPr>
          <a:lstStyle/>
          <a:p>
            <a:pPr>
              <a:spcAft>
                <a:spcPts val="600"/>
              </a:spcAft>
            </a:pPr>
            <a:fld id="{713990BE-C57C-C44F-88D0-C029FA2F9318}" type="slidenum">
              <a:rPr lang="en-US" smtClean="0"/>
              <a:pPr>
                <a:spcAft>
                  <a:spcPts val="600"/>
                </a:spcAft>
              </a:pPr>
              <a:t>23</a:t>
            </a:fld>
            <a:endParaRPr lang="en-US"/>
          </a:p>
        </p:txBody>
      </p:sp>
    </p:spTree>
    <p:extLst>
      <p:ext uri="{BB962C8B-B14F-4D97-AF65-F5344CB8AC3E}">
        <p14:creationId xmlns:p14="http://schemas.microsoft.com/office/powerpoint/2010/main" val="1508552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EFC593-CD28-1845-98D5-D7C721151F54}"/>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2600" kern="1200" dirty="0">
                <a:solidFill>
                  <a:srgbClr val="FFFFFF"/>
                </a:solidFill>
                <a:latin typeface="+mj-lt"/>
                <a:ea typeface="+mj-ea"/>
                <a:cs typeface="+mj-cs"/>
              </a:rPr>
              <a:t>TMI-1 was part of the $9 billion deregulation bailout that took consumers a decade to pay off. </a:t>
            </a:r>
            <a:br>
              <a:rPr lang="en-US" sz="2600" kern="1200" dirty="0">
                <a:solidFill>
                  <a:srgbClr val="FFFFFF"/>
                </a:solidFill>
                <a:latin typeface="+mj-lt"/>
                <a:ea typeface="+mj-ea"/>
                <a:cs typeface="+mj-cs"/>
              </a:rPr>
            </a:b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Keep in mind, these payments were meant to help nuclear power generators transition to competitive markets </a:t>
            </a:r>
          </a:p>
        </p:txBody>
      </p:sp>
      <p:pic>
        <p:nvPicPr>
          <p:cNvPr id="5" name="Content Placeholder 4">
            <a:extLst>
              <a:ext uri="{FF2B5EF4-FFF2-40B4-BE49-F238E27FC236}">
                <a16:creationId xmlns:a16="http://schemas.microsoft.com/office/drawing/2014/main" id="{6E59A999-431D-BC4A-8A9A-61185EA77B49}"/>
              </a:ext>
            </a:extLst>
          </p:cNvPr>
          <p:cNvPicPr>
            <a:picLocks noGrp="1" noChangeAspect="1"/>
          </p:cNvPicPr>
          <p:nvPr>
            <p:ph idx="1"/>
          </p:nvPr>
        </p:nvPicPr>
        <p:blipFill>
          <a:blip r:embed="rId2"/>
          <a:stretch>
            <a:fillRect/>
          </a:stretch>
        </p:blipFill>
        <p:spPr>
          <a:xfrm>
            <a:off x="5153822" y="978555"/>
            <a:ext cx="6553545" cy="4908832"/>
          </a:xfrm>
          <a:prstGeom prst="rect">
            <a:avLst/>
          </a:prstGeom>
        </p:spPr>
      </p:pic>
      <p:sp>
        <p:nvSpPr>
          <p:cNvPr id="3" name="Slide Number Placeholder 2">
            <a:extLst>
              <a:ext uri="{FF2B5EF4-FFF2-40B4-BE49-F238E27FC236}">
                <a16:creationId xmlns:a16="http://schemas.microsoft.com/office/drawing/2014/main" id="{F9CDBB77-431B-B84C-A784-1F2FF7A5A3E8}"/>
              </a:ext>
            </a:extLst>
          </p:cNvPr>
          <p:cNvSpPr>
            <a:spLocks noGrp="1"/>
          </p:cNvSpPr>
          <p:nvPr>
            <p:ph type="sldNum" sz="quarter" idx="12"/>
          </p:nvPr>
        </p:nvSpPr>
        <p:spPr/>
        <p:txBody>
          <a:bodyPr/>
          <a:lstStyle/>
          <a:p>
            <a:fld id="{713990BE-C57C-C44F-88D0-C029FA2F9318}" type="slidenum">
              <a:rPr lang="en-US" smtClean="0"/>
              <a:t>24</a:t>
            </a:fld>
            <a:endParaRPr lang="en-US"/>
          </a:p>
        </p:txBody>
      </p:sp>
    </p:spTree>
    <p:extLst>
      <p:ext uri="{BB962C8B-B14F-4D97-AF65-F5344CB8AC3E}">
        <p14:creationId xmlns:p14="http://schemas.microsoft.com/office/powerpoint/2010/main" val="11496830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82534C-D662-4C4A-9A2A-CDB1787D25C2}"/>
              </a:ext>
            </a:extLst>
          </p:cNvPr>
          <p:cNvSpPr>
            <a:spLocks noGrp="1"/>
          </p:cNvSpPr>
          <p:nvPr>
            <p:ph type="title"/>
          </p:nvPr>
        </p:nvSpPr>
        <p:spPr>
          <a:xfrm>
            <a:off x="281354" y="640081"/>
            <a:ext cx="3071446" cy="5257799"/>
          </a:xfrm>
        </p:spPr>
        <p:txBody>
          <a:bodyPr vert="horz" lIns="91440" tIns="45720" rIns="91440" bIns="45720" rtlCol="0" anchor="ctr">
            <a:normAutofit/>
          </a:bodyPr>
          <a:lstStyle/>
          <a:p>
            <a:pPr algn="ctr"/>
            <a:r>
              <a:rPr lang="en-US" sz="3600" b="1" dirty="0">
                <a:solidFill>
                  <a:srgbClr val="2C2C2C"/>
                </a:solidFill>
              </a:rPr>
              <a:t>Three Mile Island is the intersection of </a:t>
            </a:r>
            <a:br>
              <a:rPr lang="en-US" sz="3600" b="1" dirty="0">
                <a:solidFill>
                  <a:srgbClr val="2C2C2C"/>
                </a:solidFill>
              </a:rPr>
            </a:br>
            <a:r>
              <a:rPr lang="en-US" sz="3600" b="1" dirty="0">
                <a:solidFill>
                  <a:srgbClr val="2C2C2C"/>
                </a:solidFill>
              </a:rPr>
              <a:t>corporate socialism and voodoo economics </a:t>
            </a:r>
          </a:p>
        </p:txBody>
      </p:sp>
      <p:sp>
        <p:nvSpPr>
          <p:cNvPr id="39"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erson wearing a costume&#10;&#10;Description automatically generated">
            <a:extLst>
              <a:ext uri="{FF2B5EF4-FFF2-40B4-BE49-F238E27FC236}">
                <a16:creationId xmlns:a16="http://schemas.microsoft.com/office/drawing/2014/main" id="{88035377-81EE-BE47-8210-E22284942DE9}"/>
              </a:ext>
            </a:extLst>
          </p:cNvPr>
          <p:cNvPicPr>
            <a:picLocks noChangeAspect="1"/>
          </p:cNvPicPr>
          <p:nvPr/>
        </p:nvPicPr>
        <p:blipFill rotWithShape="1">
          <a:blip r:embed="rId2"/>
          <a:srcRect l="2796" r="13499"/>
          <a:stretch/>
        </p:blipFill>
        <p:spPr>
          <a:xfrm>
            <a:off x="4062964" y="942538"/>
            <a:ext cx="7163222" cy="4808332"/>
          </a:xfrm>
          <a:prstGeom prst="rect">
            <a:avLst/>
          </a:prstGeom>
          <a:effectLst/>
        </p:spPr>
      </p:pic>
      <p:sp>
        <p:nvSpPr>
          <p:cNvPr id="3" name="Slide Number Placeholder 2">
            <a:extLst>
              <a:ext uri="{FF2B5EF4-FFF2-40B4-BE49-F238E27FC236}">
                <a16:creationId xmlns:a16="http://schemas.microsoft.com/office/drawing/2014/main" id="{8D64460B-DE0B-0640-96F5-241D11DA23B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fld id="{713990BE-C57C-C44F-88D0-C029FA2F9318}" type="slidenum">
              <a:rPr lang="en-US">
                <a:solidFill>
                  <a:srgbClr val="595959"/>
                </a:solidFill>
              </a:rPr>
              <a:pPr defTabSz="457200">
                <a:spcAft>
                  <a:spcPts val="600"/>
                </a:spcAft>
              </a:pPr>
              <a:t>25</a:t>
            </a:fld>
            <a:endParaRPr lang="en-US">
              <a:solidFill>
                <a:srgbClr val="595959"/>
              </a:solidFill>
            </a:endParaRPr>
          </a:p>
        </p:txBody>
      </p:sp>
    </p:spTree>
    <p:extLst>
      <p:ext uri="{BB962C8B-B14F-4D97-AF65-F5344CB8AC3E}">
        <p14:creationId xmlns:p14="http://schemas.microsoft.com/office/powerpoint/2010/main" val="2552857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EBAF46-924F-8149-B856-744C1173E0DB}"/>
              </a:ext>
            </a:extLst>
          </p:cNvPr>
          <p:cNvSpPr>
            <a:spLocks noGrp="1"/>
          </p:cNvSpPr>
          <p:nvPr>
            <p:ph type="title"/>
          </p:nvPr>
        </p:nvSpPr>
        <p:spPr>
          <a:xfrm>
            <a:off x="617220" y="492574"/>
            <a:ext cx="3771900" cy="5656766"/>
          </a:xfrm>
        </p:spPr>
        <p:txBody>
          <a:bodyPr vert="horz" lIns="91440" tIns="45720" rIns="91440" bIns="45720" rtlCol="0" anchor="ctr">
            <a:normAutofit fontScale="90000"/>
          </a:bodyPr>
          <a:lstStyle/>
          <a:p>
            <a:pPr algn="ctr"/>
            <a:r>
              <a:rPr lang="en-US" sz="4800" kern="1200" dirty="0">
                <a:solidFill>
                  <a:srgbClr val="FFFFFF"/>
                </a:solidFill>
                <a:latin typeface="+mj-lt"/>
                <a:ea typeface="+mj-ea"/>
                <a:cs typeface="+mj-cs"/>
              </a:rPr>
              <a:t>I oppose yet another bailout for TMI. </a:t>
            </a:r>
            <a:br>
              <a:rPr lang="en-US" sz="4800" kern="1200" dirty="0">
                <a:solidFill>
                  <a:srgbClr val="FFFFFF"/>
                </a:solidFill>
                <a:latin typeface="+mj-lt"/>
                <a:ea typeface="+mj-ea"/>
                <a:cs typeface="+mj-cs"/>
              </a:rPr>
            </a:br>
            <a:br>
              <a:rPr lang="en-US" sz="4800" kern="1200" dirty="0">
                <a:solidFill>
                  <a:srgbClr val="FFFFFF"/>
                </a:solidFill>
                <a:latin typeface="+mj-lt"/>
                <a:ea typeface="+mj-ea"/>
                <a:cs typeface="+mj-cs"/>
              </a:rPr>
            </a:br>
            <a:r>
              <a:rPr lang="en-US" sz="4800" kern="1200" dirty="0">
                <a:solidFill>
                  <a:srgbClr val="FFFFFF"/>
                </a:solidFill>
                <a:latin typeface="+mj-lt"/>
                <a:ea typeface="+mj-ea"/>
                <a:cs typeface="+mj-cs"/>
              </a:rPr>
              <a:t>But……</a:t>
            </a:r>
            <a:br>
              <a:rPr lang="en-US" sz="4800" kern="1200" dirty="0">
                <a:solidFill>
                  <a:srgbClr val="FFFFFF"/>
                </a:solidFill>
                <a:latin typeface="+mj-lt"/>
                <a:ea typeface="+mj-ea"/>
                <a:cs typeface="+mj-cs"/>
              </a:rPr>
            </a:br>
            <a:br>
              <a:rPr lang="en-US" sz="4800" kern="1200" dirty="0">
                <a:solidFill>
                  <a:srgbClr val="FFFFFF"/>
                </a:solidFill>
                <a:latin typeface="+mj-lt"/>
                <a:ea typeface="+mj-ea"/>
                <a:cs typeface="+mj-cs"/>
              </a:rPr>
            </a:br>
            <a:r>
              <a:rPr lang="en-US" sz="4800" kern="1200" dirty="0">
                <a:solidFill>
                  <a:srgbClr val="FFFFFF"/>
                </a:solidFill>
                <a:latin typeface="+mj-lt"/>
                <a:ea typeface="+mj-ea"/>
                <a:cs typeface="+mj-cs"/>
              </a:rPr>
              <a:t>They're </a:t>
            </a:r>
            <a:r>
              <a:rPr lang="en-US" sz="4800" kern="1200" dirty="0" err="1">
                <a:solidFill>
                  <a:srgbClr val="FFFFFF"/>
                </a:solidFill>
                <a:latin typeface="+mj-lt"/>
                <a:ea typeface="+mj-ea"/>
                <a:cs typeface="+mj-cs"/>
              </a:rPr>
              <a:t>baaaaack</a:t>
            </a:r>
            <a:r>
              <a:rPr lang="en-US" sz="4800" kern="1200" dirty="0">
                <a:solidFill>
                  <a:srgbClr val="FFFFFF"/>
                </a:solidFill>
                <a:latin typeface="+mj-lt"/>
                <a:ea typeface="+mj-ea"/>
                <a:cs typeface="+mj-cs"/>
              </a:rPr>
              <a:t>! </a:t>
            </a:r>
          </a:p>
        </p:txBody>
      </p:sp>
      <p:pic>
        <p:nvPicPr>
          <p:cNvPr id="5" name="Content Placeholder 4" descr="A person smiling for the camera&#10;&#10;Description automatically generated">
            <a:extLst>
              <a:ext uri="{FF2B5EF4-FFF2-40B4-BE49-F238E27FC236}">
                <a16:creationId xmlns:a16="http://schemas.microsoft.com/office/drawing/2014/main" id="{3DB8CD44-8E99-4043-BABB-28060B37F618}"/>
              </a:ext>
            </a:extLst>
          </p:cNvPr>
          <p:cNvPicPr>
            <a:picLocks noGrp="1" noChangeAspect="1"/>
          </p:cNvPicPr>
          <p:nvPr>
            <p:ph idx="1"/>
          </p:nvPr>
        </p:nvPicPr>
        <p:blipFill>
          <a:blip r:embed="rId2"/>
          <a:stretch>
            <a:fillRect/>
          </a:stretch>
        </p:blipFill>
        <p:spPr>
          <a:xfrm>
            <a:off x="5623560" y="492573"/>
            <a:ext cx="5692140" cy="5880796"/>
          </a:xfrm>
          <a:prstGeom prst="rect">
            <a:avLst/>
          </a:prstGeom>
        </p:spPr>
      </p:pic>
      <p:sp>
        <p:nvSpPr>
          <p:cNvPr id="3" name="Slide Number Placeholder 2">
            <a:extLst>
              <a:ext uri="{FF2B5EF4-FFF2-40B4-BE49-F238E27FC236}">
                <a16:creationId xmlns:a16="http://schemas.microsoft.com/office/drawing/2014/main" id="{FCF93D4D-09BC-3145-8161-E3229C9D9BAF}"/>
              </a:ext>
            </a:extLst>
          </p:cNvPr>
          <p:cNvSpPr>
            <a:spLocks noGrp="1"/>
          </p:cNvSpPr>
          <p:nvPr>
            <p:ph type="sldNum" sz="quarter" idx="12"/>
          </p:nvPr>
        </p:nvSpPr>
        <p:spPr/>
        <p:txBody>
          <a:bodyPr/>
          <a:lstStyle/>
          <a:p>
            <a:fld id="{713990BE-C57C-C44F-88D0-C029FA2F9318}" type="slidenum">
              <a:rPr lang="en-US" smtClean="0"/>
              <a:t>26</a:t>
            </a:fld>
            <a:endParaRPr lang="en-US"/>
          </a:p>
        </p:txBody>
      </p:sp>
    </p:spTree>
    <p:extLst>
      <p:ext uri="{BB962C8B-B14F-4D97-AF65-F5344CB8AC3E}">
        <p14:creationId xmlns:p14="http://schemas.microsoft.com/office/powerpoint/2010/main" val="195538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462C23A-6CC6-0E48-9C49-6B88030B7F30}"/>
              </a:ext>
            </a:extLst>
          </p:cNvPr>
          <p:cNvSpPr>
            <a:spLocks noGrp="1"/>
          </p:cNvSpPr>
          <p:nvPr>
            <p:ph type="title"/>
          </p:nvPr>
        </p:nvSpPr>
        <p:spPr>
          <a:xfrm>
            <a:off x="2555631" y="703383"/>
            <a:ext cx="7080738" cy="5275383"/>
          </a:xfrm>
        </p:spPr>
        <p:txBody>
          <a:bodyPr vert="horz" lIns="91440" tIns="45720" rIns="91440" bIns="45720" rtlCol="0" anchor="ctr">
            <a:normAutofit/>
          </a:bodyPr>
          <a:lstStyle/>
          <a:p>
            <a:pPr algn="ctr"/>
            <a:r>
              <a:rPr lang="en-US" sz="3600" dirty="0">
                <a:solidFill>
                  <a:schemeClr val="bg1">
                    <a:lumMod val="95000"/>
                    <a:lumOff val="5000"/>
                  </a:schemeClr>
                </a:solidFill>
              </a:rPr>
              <a:t>Three Mile Island is the most uneconomical reactor in the state. It’s also an old and small reactor that has operated beyond its 40 year license, and has cut its work force from 802 to 525 since 1999, but is home to 1,200 metric tons of high-level radioactive garbage</a:t>
            </a:r>
            <a:r>
              <a:rPr lang="en-US" sz="3400" dirty="0">
                <a:solidFill>
                  <a:schemeClr val="bg1">
                    <a:lumMod val="95000"/>
                    <a:lumOff val="5000"/>
                  </a:schemeClr>
                </a:solidFill>
              </a:rPr>
              <a:t> </a:t>
            </a:r>
          </a:p>
        </p:txBody>
      </p:sp>
      <p:sp>
        <p:nvSpPr>
          <p:cNvPr id="3" name="Slide Number Placeholder 2">
            <a:extLst>
              <a:ext uri="{FF2B5EF4-FFF2-40B4-BE49-F238E27FC236}">
                <a16:creationId xmlns:a16="http://schemas.microsoft.com/office/drawing/2014/main" id="{BCB5E9D5-2701-1D46-A66C-AACBCD7D6780}"/>
              </a:ext>
            </a:extLst>
          </p:cNvPr>
          <p:cNvSpPr>
            <a:spLocks noGrp="1"/>
          </p:cNvSpPr>
          <p:nvPr>
            <p:ph type="sldNum" sz="quarter" idx="12"/>
          </p:nvPr>
        </p:nvSpPr>
        <p:spPr/>
        <p:txBody>
          <a:bodyPr/>
          <a:lstStyle/>
          <a:p>
            <a:fld id="{713990BE-C57C-C44F-88D0-C029FA2F9318}" type="slidenum">
              <a:rPr lang="en-US" smtClean="0"/>
              <a:t>27</a:t>
            </a:fld>
            <a:endParaRPr lang="en-US"/>
          </a:p>
        </p:txBody>
      </p:sp>
    </p:spTree>
    <p:extLst>
      <p:ext uri="{BB962C8B-B14F-4D97-AF65-F5344CB8AC3E}">
        <p14:creationId xmlns:p14="http://schemas.microsoft.com/office/powerpoint/2010/main" val="11374711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0F62D04-B6E2-BC4D-A682-202EDF23D21A}"/>
              </a:ext>
            </a:extLst>
          </p:cNvPr>
          <p:cNvSpPr>
            <a:spLocks noGrp="1"/>
          </p:cNvSpPr>
          <p:nvPr>
            <p:ph type="title"/>
          </p:nvPr>
        </p:nvSpPr>
        <p:spPr>
          <a:xfrm>
            <a:off x="320039" y="2048951"/>
            <a:ext cx="3669161" cy="2760098"/>
          </a:xfrm>
        </p:spPr>
        <p:txBody>
          <a:bodyPr>
            <a:normAutofit/>
          </a:bodyPr>
          <a:lstStyle/>
          <a:p>
            <a:pPr algn="ctr"/>
            <a:r>
              <a:rPr lang="en-US" sz="6000" b="1" dirty="0">
                <a:solidFill>
                  <a:schemeClr val="bg1"/>
                </a:solidFill>
              </a:rPr>
              <a:t>Profit </a:t>
            </a:r>
            <a:br>
              <a:rPr lang="en-US" sz="6000" b="1" dirty="0">
                <a:solidFill>
                  <a:schemeClr val="bg1"/>
                </a:solidFill>
              </a:rPr>
            </a:br>
            <a:r>
              <a:rPr lang="en-US" sz="6000" b="1" dirty="0">
                <a:solidFill>
                  <a:schemeClr val="bg1"/>
                </a:solidFill>
              </a:rPr>
              <a:t>by </a:t>
            </a:r>
            <a:br>
              <a:rPr lang="en-US" sz="6000" b="1" dirty="0">
                <a:solidFill>
                  <a:schemeClr val="bg1"/>
                </a:solidFill>
              </a:rPr>
            </a:br>
            <a:r>
              <a:rPr lang="en-US" sz="6000" b="1" dirty="0">
                <a:solidFill>
                  <a:schemeClr val="bg1"/>
                </a:solidFill>
              </a:rPr>
              <a:t>Plant</a:t>
            </a:r>
          </a:p>
        </p:txBody>
      </p:sp>
      <p:sp>
        <p:nvSpPr>
          <p:cNvPr id="3" name="Content Placeholder 2">
            <a:extLst>
              <a:ext uri="{FF2B5EF4-FFF2-40B4-BE49-F238E27FC236}">
                <a16:creationId xmlns:a16="http://schemas.microsoft.com/office/drawing/2014/main" id="{AE0807EE-B438-A448-8CF4-86AA5238D57C}"/>
              </a:ext>
            </a:extLst>
          </p:cNvPr>
          <p:cNvSpPr>
            <a:spLocks noGrp="1"/>
          </p:cNvSpPr>
          <p:nvPr>
            <p:ph idx="1"/>
          </p:nvPr>
        </p:nvSpPr>
        <p:spPr>
          <a:xfrm>
            <a:off x="5439508" y="164123"/>
            <a:ext cx="6752491" cy="6350977"/>
          </a:xfrm>
        </p:spPr>
        <p:txBody>
          <a:bodyPr anchor="ctr">
            <a:normAutofit/>
          </a:bodyPr>
          <a:lstStyle/>
          <a:p>
            <a:pPr marL="0" indent="0">
              <a:buNone/>
            </a:pPr>
            <a:r>
              <a:rPr lang="en-US" sz="3600" dirty="0"/>
              <a:t>Pennsylvania is home to five nuclear plants, and four sites remain profitable. </a:t>
            </a:r>
          </a:p>
          <a:p>
            <a:pPr marL="0" indent="0">
              <a:buNone/>
            </a:pPr>
            <a:endParaRPr lang="en-US" sz="3600" dirty="0"/>
          </a:p>
          <a:p>
            <a:pPr marL="0" indent="0">
              <a:buNone/>
            </a:pPr>
            <a:r>
              <a:rPr lang="en-US" sz="3500" u="sng" dirty="0"/>
              <a:t>Last year’s nuclear profits included:</a:t>
            </a:r>
            <a:r>
              <a:rPr lang="en-US" sz="3600" dirty="0"/>
              <a:t> </a:t>
            </a:r>
          </a:p>
          <a:p>
            <a:r>
              <a:rPr lang="en-US" sz="3600" dirty="0"/>
              <a:t>Beaver Valley ($165 million)</a:t>
            </a:r>
          </a:p>
          <a:p>
            <a:r>
              <a:rPr lang="en-US" sz="3600" dirty="0"/>
              <a:t>Limerick ($193 million)</a:t>
            </a:r>
          </a:p>
          <a:p>
            <a:r>
              <a:rPr lang="en-US" sz="3600" dirty="0"/>
              <a:t>Peach Bottom ($150 million), </a:t>
            </a:r>
          </a:p>
          <a:p>
            <a:r>
              <a:rPr lang="en-US" sz="3600" dirty="0"/>
              <a:t>Susquehanna ($171 million.)</a:t>
            </a:r>
          </a:p>
        </p:txBody>
      </p:sp>
      <p:sp>
        <p:nvSpPr>
          <p:cNvPr id="4" name="Slide Number Placeholder 3">
            <a:extLst>
              <a:ext uri="{FF2B5EF4-FFF2-40B4-BE49-F238E27FC236}">
                <a16:creationId xmlns:a16="http://schemas.microsoft.com/office/drawing/2014/main" id="{2542F92E-3DEB-B040-A54B-15982588725B}"/>
              </a:ext>
            </a:extLst>
          </p:cNvPr>
          <p:cNvSpPr>
            <a:spLocks noGrp="1"/>
          </p:cNvSpPr>
          <p:nvPr>
            <p:ph type="sldNum" sz="quarter" idx="12"/>
          </p:nvPr>
        </p:nvSpPr>
        <p:spPr/>
        <p:txBody>
          <a:bodyPr/>
          <a:lstStyle/>
          <a:p>
            <a:fld id="{713990BE-C57C-C44F-88D0-C029FA2F9318}" type="slidenum">
              <a:rPr lang="en-US" smtClean="0"/>
              <a:t>28</a:t>
            </a:fld>
            <a:endParaRPr lang="en-US"/>
          </a:p>
        </p:txBody>
      </p:sp>
    </p:spTree>
    <p:extLst>
      <p:ext uri="{BB962C8B-B14F-4D97-AF65-F5344CB8AC3E}">
        <p14:creationId xmlns:p14="http://schemas.microsoft.com/office/powerpoint/2010/main" val="15486515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57F303-1779-6F4A-A153-2112E7178C75}"/>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kern="1200">
                <a:solidFill>
                  <a:srgbClr val="FFFFFF"/>
                </a:solidFill>
                <a:latin typeface="+mj-lt"/>
                <a:ea typeface="+mj-ea"/>
                <a:cs typeface="+mj-cs"/>
              </a:rPr>
              <a:t>Why would we bail out an industry that made a combined profit last year of $679 million? </a:t>
            </a:r>
          </a:p>
        </p:txBody>
      </p:sp>
      <p:pic>
        <p:nvPicPr>
          <p:cNvPr id="9" name="Content Placeholder 8">
            <a:extLst>
              <a:ext uri="{FF2B5EF4-FFF2-40B4-BE49-F238E27FC236}">
                <a16:creationId xmlns:a16="http://schemas.microsoft.com/office/drawing/2014/main" id="{091A6EA5-30F0-2D4B-8A09-F0AE65187201}"/>
              </a:ext>
            </a:extLst>
          </p:cNvPr>
          <p:cNvPicPr>
            <a:picLocks noGrp="1" noChangeAspect="1"/>
          </p:cNvPicPr>
          <p:nvPr>
            <p:ph idx="1"/>
          </p:nvPr>
        </p:nvPicPr>
        <p:blipFill>
          <a:blip r:embed="rId2"/>
          <a:stretch>
            <a:fillRect/>
          </a:stretch>
        </p:blipFill>
        <p:spPr>
          <a:xfrm>
            <a:off x="5462955" y="311449"/>
            <a:ext cx="6166338" cy="6061920"/>
          </a:xfrm>
          <a:prstGeom prst="rect">
            <a:avLst/>
          </a:prstGeom>
        </p:spPr>
      </p:pic>
      <p:sp>
        <p:nvSpPr>
          <p:cNvPr id="3" name="Slide Number Placeholder 2">
            <a:extLst>
              <a:ext uri="{FF2B5EF4-FFF2-40B4-BE49-F238E27FC236}">
                <a16:creationId xmlns:a16="http://schemas.microsoft.com/office/drawing/2014/main" id="{0F65EC77-30AB-2B48-96FC-DDAEF7496E84}"/>
              </a:ext>
            </a:extLst>
          </p:cNvPr>
          <p:cNvSpPr>
            <a:spLocks noGrp="1"/>
          </p:cNvSpPr>
          <p:nvPr>
            <p:ph type="sldNum" sz="quarter" idx="12"/>
          </p:nvPr>
        </p:nvSpPr>
        <p:spPr/>
        <p:txBody>
          <a:bodyPr/>
          <a:lstStyle/>
          <a:p>
            <a:fld id="{713990BE-C57C-C44F-88D0-C029FA2F9318}" type="slidenum">
              <a:rPr lang="en-US" smtClean="0"/>
              <a:t>29</a:t>
            </a:fld>
            <a:endParaRPr lang="en-US"/>
          </a:p>
        </p:txBody>
      </p:sp>
    </p:spTree>
    <p:extLst>
      <p:ext uri="{BB962C8B-B14F-4D97-AF65-F5344CB8AC3E}">
        <p14:creationId xmlns:p14="http://schemas.microsoft.com/office/powerpoint/2010/main" val="1449827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DB9117-DBF1-2548-8101-333A98625F32}"/>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1955: PSU: Breazeale reactor </a:t>
            </a:r>
          </a:p>
        </p:txBody>
      </p:sp>
      <p:pic>
        <p:nvPicPr>
          <p:cNvPr id="5" name="Content Placeholder 4" descr="A plaque on a wall&#10;&#10;Description automatically generated">
            <a:extLst>
              <a:ext uri="{FF2B5EF4-FFF2-40B4-BE49-F238E27FC236}">
                <a16:creationId xmlns:a16="http://schemas.microsoft.com/office/drawing/2014/main" id="{04AB068E-D9E6-684E-A93B-1EEF5A67CCE0}"/>
              </a:ext>
            </a:extLst>
          </p:cNvPr>
          <p:cNvPicPr>
            <a:picLocks noGrp="1" noChangeAspect="1"/>
          </p:cNvPicPr>
          <p:nvPr>
            <p:ph idx="1"/>
          </p:nvPr>
        </p:nvPicPr>
        <p:blipFill>
          <a:blip r:embed="rId2"/>
          <a:stretch>
            <a:fillRect/>
          </a:stretch>
        </p:blipFill>
        <p:spPr>
          <a:xfrm>
            <a:off x="5095457" y="544749"/>
            <a:ext cx="6798995" cy="5575175"/>
          </a:xfrm>
          <a:prstGeom prst="rect">
            <a:avLst/>
          </a:prstGeom>
        </p:spPr>
      </p:pic>
      <p:sp>
        <p:nvSpPr>
          <p:cNvPr id="3" name="Slide Number Placeholder 2">
            <a:extLst>
              <a:ext uri="{FF2B5EF4-FFF2-40B4-BE49-F238E27FC236}">
                <a16:creationId xmlns:a16="http://schemas.microsoft.com/office/drawing/2014/main" id="{ECF51AB7-99EE-E94A-AB73-9A7FA04C1125}"/>
              </a:ext>
            </a:extLst>
          </p:cNvPr>
          <p:cNvSpPr>
            <a:spLocks noGrp="1"/>
          </p:cNvSpPr>
          <p:nvPr>
            <p:ph type="sldNum" sz="quarter" idx="12"/>
          </p:nvPr>
        </p:nvSpPr>
        <p:spPr/>
        <p:txBody>
          <a:bodyPr/>
          <a:lstStyle/>
          <a:p>
            <a:fld id="{713990BE-C57C-C44F-88D0-C029FA2F9318}" type="slidenum">
              <a:rPr lang="en-US" smtClean="0"/>
              <a:t>3</a:t>
            </a:fld>
            <a:endParaRPr lang="en-US"/>
          </a:p>
        </p:txBody>
      </p:sp>
    </p:spTree>
    <p:extLst>
      <p:ext uri="{BB962C8B-B14F-4D97-AF65-F5344CB8AC3E}">
        <p14:creationId xmlns:p14="http://schemas.microsoft.com/office/powerpoint/2010/main" val="20636083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0F62D04-B6E2-BC4D-A682-202EDF23D21A}"/>
              </a:ext>
            </a:extLst>
          </p:cNvPr>
          <p:cNvSpPr>
            <a:spLocks noGrp="1"/>
          </p:cNvSpPr>
          <p:nvPr>
            <p:ph type="title"/>
          </p:nvPr>
        </p:nvSpPr>
        <p:spPr>
          <a:xfrm>
            <a:off x="413824" y="2048951"/>
            <a:ext cx="3669161" cy="2760098"/>
          </a:xfrm>
        </p:spPr>
        <p:txBody>
          <a:bodyPr>
            <a:normAutofit/>
          </a:bodyPr>
          <a:lstStyle/>
          <a:p>
            <a:pPr algn="ctr"/>
            <a:r>
              <a:rPr lang="en-US" sz="6000" b="1" dirty="0">
                <a:solidFill>
                  <a:schemeClr val="bg1"/>
                </a:solidFill>
              </a:rPr>
              <a:t>Bailout #4?</a:t>
            </a:r>
          </a:p>
        </p:txBody>
      </p:sp>
      <p:sp>
        <p:nvSpPr>
          <p:cNvPr id="3" name="Content Placeholder 2">
            <a:extLst>
              <a:ext uri="{FF2B5EF4-FFF2-40B4-BE49-F238E27FC236}">
                <a16:creationId xmlns:a16="http://schemas.microsoft.com/office/drawing/2014/main" id="{AE0807EE-B438-A448-8CF4-86AA5238D57C}"/>
              </a:ext>
            </a:extLst>
          </p:cNvPr>
          <p:cNvSpPr>
            <a:spLocks noGrp="1"/>
          </p:cNvSpPr>
          <p:nvPr>
            <p:ph idx="1"/>
          </p:nvPr>
        </p:nvSpPr>
        <p:spPr>
          <a:xfrm>
            <a:off x="5439508" y="164123"/>
            <a:ext cx="6752491" cy="6350977"/>
          </a:xfrm>
        </p:spPr>
        <p:txBody>
          <a:bodyPr anchor="ctr">
            <a:normAutofit/>
          </a:bodyPr>
          <a:lstStyle/>
          <a:p>
            <a:pPr marL="0" indent="0" algn="ctr">
              <a:buNone/>
            </a:pPr>
            <a:r>
              <a:rPr lang="en-US" sz="4800" dirty="0"/>
              <a:t>If consumers already paid to build Pennsylvania’s nuclear plants, and then paid off the debt on the nuclear plants, why does TMI need yet another bailout?</a:t>
            </a:r>
          </a:p>
        </p:txBody>
      </p:sp>
      <p:sp>
        <p:nvSpPr>
          <p:cNvPr id="4" name="Slide Number Placeholder 3">
            <a:extLst>
              <a:ext uri="{FF2B5EF4-FFF2-40B4-BE49-F238E27FC236}">
                <a16:creationId xmlns:a16="http://schemas.microsoft.com/office/drawing/2014/main" id="{2D9DE04F-849A-1741-8599-5BD7FBBC1942}"/>
              </a:ext>
            </a:extLst>
          </p:cNvPr>
          <p:cNvSpPr>
            <a:spLocks noGrp="1"/>
          </p:cNvSpPr>
          <p:nvPr>
            <p:ph type="sldNum" sz="quarter" idx="12"/>
          </p:nvPr>
        </p:nvSpPr>
        <p:spPr/>
        <p:txBody>
          <a:bodyPr/>
          <a:lstStyle/>
          <a:p>
            <a:fld id="{713990BE-C57C-C44F-88D0-C029FA2F9318}" type="slidenum">
              <a:rPr lang="en-US" smtClean="0"/>
              <a:t>30</a:t>
            </a:fld>
            <a:endParaRPr lang="en-US"/>
          </a:p>
        </p:txBody>
      </p:sp>
    </p:spTree>
    <p:extLst>
      <p:ext uri="{BB962C8B-B14F-4D97-AF65-F5344CB8AC3E}">
        <p14:creationId xmlns:p14="http://schemas.microsoft.com/office/powerpoint/2010/main" val="9984891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E22A20-3501-8347-A024-8DC244A25B56}"/>
              </a:ext>
            </a:extLst>
          </p:cNvPr>
          <p:cNvSpPr>
            <a:spLocks noGrp="1"/>
          </p:cNvSpPr>
          <p:nvPr>
            <p:ph type="title"/>
          </p:nvPr>
        </p:nvSpPr>
        <p:spPr>
          <a:xfrm>
            <a:off x="539262" y="539261"/>
            <a:ext cx="3962400" cy="5767753"/>
          </a:xfrm>
        </p:spPr>
        <p:txBody>
          <a:bodyPr vert="horz" lIns="91440" tIns="45720" rIns="91440" bIns="45720" rtlCol="0" anchor="ctr">
            <a:normAutofit/>
          </a:bodyPr>
          <a:lstStyle/>
          <a:p>
            <a:pPr algn="ctr"/>
            <a:r>
              <a:rPr lang="en-US" sz="3600" kern="1200" dirty="0">
                <a:solidFill>
                  <a:srgbClr val="FFFFFF"/>
                </a:solidFill>
                <a:latin typeface="+mj-lt"/>
                <a:ea typeface="+mj-ea"/>
                <a:cs typeface="+mj-cs"/>
              </a:rPr>
              <a:t>If the bailout in New Jersey cost $300 million a year, how much is the bailout going to cost Pennsylvania, which has three times the amount of nuclear capacity? About </a:t>
            </a:r>
            <a:br>
              <a:rPr lang="en-US" sz="3600" kern="1200" dirty="0">
                <a:solidFill>
                  <a:srgbClr val="FFFFFF"/>
                </a:solidFill>
                <a:latin typeface="+mj-lt"/>
                <a:ea typeface="+mj-ea"/>
                <a:cs typeface="+mj-cs"/>
              </a:rPr>
            </a:br>
            <a:r>
              <a:rPr lang="en-US" sz="3600" u="sng" kern="1200" dirty="0">
                <a:solidFill>
                  <a:srgbClr val="FFFFFF"/>
                </a:solidFill>
                <a:latin typeface="+mj-lt"/>
                <a:ea typeface="+mj-ea"/>
                <a:cs typeface="+mj-cs"/>
              </a:rPr>
              <a:t>$1 billion a year </a:t>
            </a:r>
          </a:p>
        </p:txBody>
      </p:sp>
      <p:pic>
        <p:nvPicPr>
          <p:cNvPr id="5" name="Content Placeholder 4" descr="A picture containing outdoor, ground&#10;&#10;Description automatically generated">
            <a:extLst>
              <a:ext uri="{FF2B5EF4-FFF2-40B4-BE49-F238E27FC236}">
                <a16:creationId xmlns:a16="http://schemas.microsoft.com/office/drawing/2014/main" id="{E6103650-152B-0743-AFF0-DB08A1259DB0}"/>
              </a:ext>
            </a:extLst>
          </p:cNvPr>
          <p:cNvPicPr>
            <a:picLocks noGrp="1" noChangeAspect="1"/>
          </p:cNvPicPr>
          <p:nvPr>
            <p:ph idx="1"/>
          </p:nvPr>
        </p:nvPicPr>
        <p:blipFill rotWithShape="1">
          <a:blip r:embed="rId2"/>
          <a:srcRect l="1855" t="3173" r="3942" b="6494"/>
          <a:stretch/>
        </p:blipFill>
        <p:spPr>
          <a:xfrm>
            <a:off x="4777508" y="656492"/>
            <a:ext cx="7279366" cy="5603630"/>
          </a:xfrm>
          <a:prstGeom prst="rect">
            <a:avLst/>
          </a:prstGeom>
        </p:spPr>
      </p:pic>
      <p:sp>
        <p:nvSpPr>
          <p:cNvPr id="3" name="Slide Number Placeholder 2">
            <a:extLst>
              <a:ext uri="{FF2B5EF4-FFF2-40B4-BE49-F238E27FC236}">
                <a16:creationId xmlns:a16="http://schemas.microsoft.com/office/drawing/2014/main" id="{1A86A062-6AB8-204D-8AF3-1E05AEAD4B71}"/>
              </a:ext>
            </a:extLst>
          </p:cNvPr>
          <p:cNvSpPr>
            <a:spLocks noGrp="1"/>
          </p:cNvSpPr>
          <p:nvPr>
            <p:ph type="sldNum" sz="quarter" idx="12"/>
          </p:nvPr>
        </p:nvSpPr>
        <p:spPr/>
        <p:txBody>
          <a:bodyPr/>
          <a:lstStyle/>
          <a:p>
            <a:fld id="{713990BE-C57C-C44F-88D0-C029FA2F9318}" type="slidenum">
              <a:rPr lang="en-US" smtClean="0"/>
              <a:t>31</a:t>
            </a:fld>
            <a:endParaRPr lang="en-US"/>
          </a:p>
        </p:txBody>
      </p:sp>
    </p:spTree>
    <p:extLst>
      <p:ext uri="{BB962C8B-B14F-4D97-AF65-F5344CB8AC3E}">
        <p14:creationId xmlns:p14="http://schemas.microsoft.com/office/powerpoint/2010/main" val="1104269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986C17-C98C-6243-B851-20E090C0B133}"/>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kern="1200">
                <a:solidFill>
                  <a:srgbClr val="FFFFFF"/>
                </a:solidFill>
                <a:latin typeface="+mj-lt"/>
                <a:ea typeface="+mj-ea"/>
                <a:cs typeface="+mj-cs"/>
              </a:rPr>
              <a:t>Wasn’t this the same industry who told us nuclear energy would be “too cheap to meter?” </a:t>
            </a:r>
          </a:p>
        </p:txBody>
      </p:sp>
      <p:pic>
        <p:nvPicPr>
          <p:cNvPr id="5" name="Content Placeholder 4" descr="A picture containing text, book&#10;&#10;Description automatically generated">
            <a:extLst>
              <a:ext uri="{FF2B5EF4-FFF2-40B4-BE49-F238E27FC236}">
                <a16:creationId xmlns:a16="http://schemas.microsoft.com/office/drawing/2014/main" id="{BAC2FF5F-FB71-5F43-BF72-97FE6E56C899}"/>
              </a:ext>
            </a:extLst>
          </p:cNvPr>
          <p:cNvPicPr>
            <a:picLocks noGrp="1" noChangeAspect="1"/>
          </p:cNvPicPr>
          <p:nvPr>
            <p:ph idx="1"/>
          </p:nvPr>
        </p:nvPicPr>
        <p:blipFill rotWithShape="1">
          <a:blip r:embed="rId2"/>
          <a:srcRect l="2568" t="6779" r="5303" b="2904"/>
          <a:stretch/>
        </p:blipFill>
        <p:spPr>
          <a:xfrm>
            <a:off x="5153822" y="742951"/>
            <a:ext cx="6553545" cy="5346563"/>
          </a:xfrm>
          <a:prstGeom prst="rect">
            <a:avLst/>
          </a:prstGeom>
        </p:spPr>
      </p:pic>
      <p:sp>
        <p:nvSpPr>
          <p:cNvPr id="3" name="Slide Number Placeholder 2">
            <a:extLst>
              <a:ext uri="{FF2B5EF4-FFF2-40B4-BE49-F238E27FC236}">
                <a16:creationId xmlns:a16="http://schemas.microsoft.com/office/drawing/2014/main" id="{7169195C-9301-0B4A-B3D3-8C1A9431DADF}"/>
              </a:ext>
            </a:extLst>
          </p:cNvPr>
          <p:cNvSpPr>
            <a:spLocks noGrp="1"/>
          </p:cNvSpPr>
          <p:nvPr>
            <p:ph type="sldNum" sz="quarter" idx="12"/>
          </p:nvPr>
        </p:nvSpPr>
        <p:spPr/>
        <p:txBody>
          <a:bodyPr/>
          <a:lstStyle/>
          <a:p>
            <a:fld id="{713990BE-C57C-C44F-88D0-C029FA2F9318}" type="slidenum">
              <a:rPr lang="en-US" smtClean="0"/>
              <a:t>32</a:t>
            </a:fld>
            <a:endParaRPr lang="en-US"/>
          </a:p>
        </p:txBody>
      </p:sp>
    </p:spTree>
    <p:extLst>
      <p:ext uri="{BB962C8B-B14F-4D97-AF65-F5344CB8AC3E}">
        <p14:creationId xmlns:p14="http://schemas.microsoft.com/office/powerpoint/2010/main" val="7071344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4AC13B-D4D6-2F40-BC24-A1DDEA0C774A}"/>
              </a:ext>
            </a:extLst>
          </p:cNvPr>
          <p:cNvSpPr>
            <a:spLocks noGrp="1"/>
          </p:cNvSpPr>
          <p:nvPr>
            <p:ph type="title"/>
          </p:nvPr>
        </p:nvSpPr>
        <p:spPr>
          <a:xfrm>
            <a:off x="336884" y="311449"/>
            <a:ext cx="4332307" cy="6179551"/>
          </a:xfrm>
        </p:spPr>
        <p:txBody>
          <a:bodyPr vert="horz" lIns="91440" tIns="45720" rIns="91440" bIns="45720" rtlCol="0" anchor="ctr">
            <a:noAutofit/>
          </a:bodyPr>
          <a:lstStyle/>
          <a:p>
            <a:pPr algn="ctr"/>
            <a:r>
              <a:rPr lang="en-US" sz="2900" kern="1200" dirty="0">
                <a:solidFill>
                  <a:srgbClr val="FFFFFF"/>
                </a:solidFill>
                <a:latin typeface="+mj-lt"/>
                <a:ea typeface="+mj-ea"/>
                <a:cs typeface="+mj-cs"/>
              </a:rPr>
              <a:t>There is a popular myth circulating that nuclear plants are “carbon free." The entire nuclear fuel cycle contributes to GHG levels and Carbon 14 is released during operation. In addition, nuclear plants routinely vent some of the deadliest gases known to exist; and multiple studies have shown increased health effects for those living near reactors </a:t>
            </a:r>
          </a:p>
        </p:txBody>
      </p:sp>
      <p:sp>
        <p:nvSpPr>
          <p:cNvPr id="3" name="Slide Number Placeholder 2">
            <a:extLst>
              <a:ext uri="{FF2B5EF4-FFF2-40B4-BE49-F238E27FC236}">
                <a16:creationId xmlns:a16="http://schemas.microsoft.com/office/drawing/2014/main" id="{A74ACA93-1548-874D-81E5-D9E89BDC8F7F}"/>
              </a:ext>
            </a:extLst>
          </p:cNvPr>
          <p:cNvSpPr>
            <a:spLocks noGrp="1"/>
          </p:cNvSpPr>
          <p:nvPr>
            <p:ph type="sldNum" sz="quarter" idx="12"/>
          </p:nvPr>
        </p:nvSpPr>
        <p:spPr/>
        <p:txBody>
          <a:bodyPr/>
          <a:lstStyle/>
          <a:p>
            <a:fld id="{713990BE-C57C-C44F-88D0-C029FA2F9318}" type="slidenum">
              <a:rPr lang="en-US" smtClean="0"/>
              <a:t>33</a:t>
            </a:fld>
            <a:endParaRPr lang="en-US"/>
          </a:p>
        </p:txBody>
      </p:sp>
      <p:pic>
        <p:nvPicPr>
          <p:cNvPr id="8" name="Content Placeholder 7">
            <a:extLst>
              <a:ext uri="{FF2B5EF4-FFF2-40B4-BE49-F238E27FC236}">
                <a16:creationId xmlns:a16="http://schemas.microsoft.com/office/drawing/2014/main" id="{4D77EA1F-453C-A742-B2B8-1A26E3EF1A40}"/>
              </a:ext>
            </a:extLst>
          </p:cNvPr>
          <p:cNvPicPr>
            <a:picLocks noGrp="1" noChangeAspect="1"/>
          </p:cNvPicPr>
          <p:nvPr>
            <p:ph idx="1"/>
          </p:nvPr>
        </p:nvPicPr>
        <p:blipFill>
          <a:blip r:embed="rId2"/>
          <a:stretch>
            <a:fillRect/>
          </a:stretch>
        </p:blipFill>
        <p:spPr>
          <a:xfrm>
            <a:off x="5451235" y="136525"/>
            <a:ext cx="6318730" cy="6179551"/>
          </a:xfrm>
        </p:spPr>
      </p:pic>
    </p:spTree>
    <p:extLst>
      <p:ext uri="{BB962C8B-B14F-4D97-AF65-F5344CB8AC3E}">
        <p14:creationId xmlns:p14="http://schemas.microsoft.com/office/powerpoint/2010/main" val="2355408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3C0D9D-5D2A-8C46-80C5-59B1A86EB32F}"/>
              </a:ext>
            </a:extLst>
          </p:cNvPr>
          <p:cNvSpPr>
            <a:spLocks noGrp="1"/>
          </p:cNvSpPr>
          <p:nvPr>
            <p:ph type="title"/>
          </p:nvPr>
        </p:nvSpPr>
        <p:spPr>
          <a:xfrm>
            <a:off x="336884" y="529655"/>
            <a:ext cx="4332307" cy="6124002"/>
          </a:xfrm>
        </p:spPr>
        <p:txBody>
          <a:bodyPr vert="horz" lIns="91440" tIns="45720" rIns="91440" bIns="45720" rtlCol="0" anchor="ctr">
            <a:normAutofit fontScale="90000"/>
          </a:bodyPr>
          <a:lstStyle/>
          <a:p>
            <a:pPr algn="ctr"/>
            <a:r>
              <a:rPr lang="en-US" sz="3600" kern="1200" dirty="0">
                <a:solidFill>
                  <a:srgbClr val="FFFFFF"/>
                </a:solidFill>
                <a:latin typeface="+mj-lt"/>
                <a:ea typeface="+mj-ea"/>
                <a:cs typeface="+mj-cs"/>
              </a:rPr>
              <a:t>Running distressed nuclear reactors allows for the release of more carbon, making climate change worse than if the PUC reinvested or mandated energy efficiency increases for customers </a:t>
            </a:r>
            <a:r>
              <a:rPr lang="en-US" sz="3600" dirty="0">
                <a:solidFill>
                  <a:schemeClr val="bg1"/>
                </a:solidFill>
              </a:rPr>
              <a:t>and Legislative support for renewable energy</a:t>
            </a:r>
            <a:br>
              <a:rPr lang="en-US" sz="3600" dirty="0"/>
            </a:br>
            <a:endParaRPr lang="en-US" sz="3600" kern="1200" dirty="0">
              <a:solidFill>
                <a:srgbClr val="FFFFFF"/>
              </a:solidFill>
              <a:latin typeface="+mj-lt"/>
              <a:ea typeface="+mj-ea"/>
              <a:cs typeface="+mj-cs"/>
            </a:endParaRPr>
          </a:p>
        </p:txBody>
      </p:sp>
      <p:pic>
        <p:nvPicPr>
          <p:cNvPr id="5" name="Content Placeholder 4" descr="A group of people holding a sign&#10;&#10;Description automatically generated">
            <a:extLst>
              <a:ext uri="{FF2B5EF4-FFF2-40B4-BE49-F238E27FC236}">
                <a16:creationId xmlns:a16="http://schemas.microsoft.com/office/drawing/2014/main" id="{1386F3E5-5975-894F-B189-7248A57194F8}"/>
              </a:ext>
            </a:extLst>
          </p:cNvPr>
          <p:cNvPicPr>
            <a:picLocks noGrp="1" noChangeAspect="1"/>
          </p:cNvPicPr>
          <p:nvPr>
            <p:ph idx="1"/>
          </p:nvPr>
        </p:nvPicPr>
        <p:blipFill>
          <a:blip r:embed="rId2"/>
          <a:stretch>
            <a:fillRect/>
          </a:stretch>
        </p:blipFill>
        <p:spPr>
          <a:xfrm>
            <a:off x="5060038" y="562706"/>
            <a:ext cx="6868089" cy="5627077"/>
          </a:xfrm>
          <a:prstGeom prst="rect">
            <a:avLst/>
          </a:prstGeom>
        </p:spPr>
      </p:pic>
      <p:sp>
        <p:nvSpPr>
          <p:cNvPr id="3" name="Slide Number Placeholder 2">
            <a:extLst>
              <a:ext uri="{FF2B5EF4-FFF2-40B4-BE49-F238E27FC236}">
                <a16:creationId xmlns:a16="http://schemas.microsoft.com/office/drawing/2014/main" id="{74F6121C-A9A0-9240-A143-C533FD97509A}"/>
              </a:ext>
            </a:extLst>
          </p:cNvPr>
          <p:cNvSpPr>
            <a:spLocks noGrp="1"/>
          </p:cNvSpPr>
          <p:nvPr>
            <p:ph type="sldNum" sz="quarter" idx="12"/>
          </p:nvPr>
        </p:nvSpPr>
        <p:spPr/>
        <p:txBody>
          <a:bodyPr/>
          <a:lstStyle/>
          <a:p>
            <a:fld id="{713990BE-C57C-C44F-88D0-C029FA2F9318}" type="slidenum">
              <a:rPr lang="en-US" smtClean="0"/>
              <a:t>34</a:t>
            </a:fld>
            <a:endParaRPr lang="en-US"/>
          </a:p>
        </p:txBody>
      </p:sp>
    </p:spTree>
    <p:extLst>
      <p:ext uri="{BB962C8B-B14F-4D97-AF65-F5344CB8AC3E}">
        <p14:creationId xmlns:p14="http://schemas.microsoft.com/office/powerpoint/2010/main" val="7295306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C512D6-1744-7143-B960-02A088B93298}"/>
              </a:ext>
            </a:extLst>
          </p:cNvPr>
          <p:cNvSpPr>
            <a:spLocks noGrp="1"/>
          </p:cNvSpPr>
          <p:nvPr>
            <p:ph type="title"/>
          </p:nvPr>
        </p:nvSpPr>
        <p:spPr>
          <a:xfrm>
            <a:off x="742950" y="742951"/>
            <a:ext cx="3476625" cy="5446834"/>
          </a:xfrm>
        </p:spPr>
        <p:txBody>
          <a:bodyPr vert="horz" lIns="91440" tIns="45720" rIns="91440" bIns="45720" rtlCol="0" anchor="ctr">
            <a:normAutofit/>
          </a:bodyPr>
          <a:lstStyle/>
          <a:p>
            <a:pPr algn="ctr"/>
            <a:r>
              <a:rPr lang="en-US" kern="1200" dirty="0">
                <a:solidFill>
                  <a:srgbClr val="FFFFFF"/>
                </a:solidFill>
                <a:latin typeface="+mj-lt"/>
                <a:ea typeface="+mj-ea"/>
                <a:cs typeface="+mj-cs"/>
              </a:rPr>
              <a:t>US utilities pay an average of </a:t>
            </a:r>
            <a:br>
              <a:rPr lang="en-US" kern="1200" dirty="0">
                <a:solidFill>
                  <a:srgbClr val="FFFFFF"/>
                </a:solidFill>
                <a:latin typeface="+mj-lt"/>
                <a:ea typeface="+mj-ea"/>
                <a:cs typeface="+mj-cs"/>
              </a:rPr>
            </a:br>
            <a:r>
              <a:rPr lang="en-US" kern="1200" dirty="0">
                <a:solidFill>
                  <a:srgbClr val="FFFFFF"/>
                </a:solidFill>
                <a:latin typeface="+mj-lt"/>
                <a:ea typeface="+mj-ea"/>
                <a:cs typeface="+mj-cs"/>
              </a:rPr>
              <a:t>2–3¢/kWh </a:t>
            </a:r>
            <a:br>
              <a:rPr lang="en-US" kern="1200" dirty="0">
                <a:solidFill>
                  <a:srgbClr val="FFFFFF"/>
                </a:solidFill>
                <a:latin typeface="+mj-lt"/>
                <a:ea typeface="+mj-ea"/>
                <a:cs typeface="+mj-cs"/>
              </a:rPr>
            </a:br>
            <a:r>
              <a:rPr lang="en-US" kern="1200" dirty="0">
                <a:solidFill>
                  <a:srgbClr val="FFFFFF"/>
                </a:solidFill>
                <a:latin typeface="+mj-lt"/>
                <a:ea typeface="+mj-ea"/>
                <a:cs typeface="+mj-cs"/>
              </a:rPr>
              <a:t>for efficiency programs; some are cheaper </a:t>
            </a:r>
          </a:p>
        </p:txBody>
      </p:sp>
      <p:pic>
        <p:nvPicPr>
          <p:cNvPr id="5" name="Content Placeholder 4" descr="A close up of a clock&#10;&#10;Description automatically generated">
            <a:extLst>
              <a:ext uri="{FF2B5EF4-FFF2-40B4-BE49-F238E27FC236}">
                <a16:creationId xmlns:a16="http://schemas.microsoft.com/office/drawing/2014/main" id="{42007BAC-F2B2-8840-B20D-DF3806D0A779}"/>
              </a:ext>
            </a:extLst>
          </p:cNvPr>
          <p:cNvPicPr>
            <a:picLocks noGrp="1" noChangeAspect="1"/>
          </p:cNvPicPr>
          <p:nvPr>
            <p:ph idx="1"/>
          </p:nvPr>
        </p:nvPicPr>
        <p:blipFill>
          <a:blip r:embed="rId2"/>
          <a:stretch>
            <a:fillRect/>
          </a:stretch>
        </p:blipFill>
        <p:spPr>
          <a:xfrm>
            <a:off x="5153822" y="978555"/>
            <a:ext cx="6553545" cy="4908832"/>
          </a:xfrm>
          <a:prstGeom prst="rect">
            <a:avLst/>
          </a:prstGeom>
        </p:spPr>
      </p:pic>
      <p:sp>
        <p:nvSpPr>
          <p:cNvPr id="3" name="Slide Number Placeholder 2">
            <a:extLst>
              <a:ext uri="{FF2B5EF4-FFF2-40B4-BE49-F238E27FC236}">
                <a16:creationId xmlns:a16="http://schemas.microsoft.com/office/drawing/2014/main" id="{9CF1A681-DC64-4540-B96E-9EBF412329F7}"/>
              </a:ext>
            </a:extLst>
          </p:cNvPr>
          <p:cNvSpPr>
            <a:spLocks noGrp="1"/>
          </p:cNvSpPr>
          <p:nvPr>
            <p:ph type="sldNum" sz="quarter" idx="12"/>
          </p:nvPr>
        </p:nvSpPr>
        <p:spPr/>
        <p:txBody>
          <a:bodyPr/>
          <a:lstStyle/>
          <a:p>
            <a:fld id="{713990BE-C57C-C44F-88D0-C029FA2F9318}" type="slidenum">
              <a:rPr lang="en-US" smtClean="0"/>
              <a:t>35</a:t>
            </a:fld>
            <a:endParaRPr lang="en-US"/>
          </a:p>
        </p:txBody>
      </p:sp>
    </p:spTree>
    <p:extLst>
      <p:ext uri="{BB962C8B-B14F-4D97-AF65-F5344CB8AC3E}">
        <p14:creationId xmlns:p14="http://schemas.microsoft.com/office/powerpoint/2010/main" val="2783122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25C5165-0BB9-4FA7-8B86-66F7D811C27E}"/>
              </a:ext>
            </a:extLst>
          </p:cNvPr>
          <p:cNvSpPr>
            <a:spLocks noGrp="1"/>
          </p:cNvSpPr>
          <p:nvPr>
            <p:ph idx="1"/>
          </p:nvPr>
        </p:nvSpPr>
        <p:spPr>
          <a:xfrm>
            <a:off x="762000" y="633046"/>
            <a:ext cx="5314543" cy="5021892"/>
          </a:xfrm>
        </p:spPr>
        <p:txBody>
          <a:bodyPr anchor="t">
            <a:noAutofit/>
          </a:bodyPr>
          <a:lstStyle/>
          <a:p>
            <a:pPr marL="0" indent="0" algn="ctr">
              <a:buNone/>
            </a:pPr>
            <a:r>
              <a:rPr lang="en-US" sz="4000" dirty="0"/>
              <a:t>The Nuclear Energy Institute’s data (the 2014–16 average) states that the average reactor in the top quartile of operating cost cost 5.2¢/kWh just to run; the second quartile, 4.1¢/kWh </a:t>
            </a:r>
          </a:p>
        </p:txBody>
      </p:sp>
      <p:sp>
        <p:nvSpPr>
          <p:cNvPr id="13" name="Freeform: Shape 1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4">
            <a:extLst>
              <a:ext uri="{FF2B5EF4-FFF2-40B4-BE49-F238E27FC236}">
                <a16:creationId xmlns:a16="http://schemas.microsoft.com/office/drawing/2014/main" id="{DABA8378-AFA4-9944-987C-37F6C570B33F}"/>
              </a:ext>
            </a:extLst>
          </p:cNvPr>
          <p:cNvPicPr>
            <a:picLocks noChangeAspect="1"/>
          </p:cNvPicPr>
          <p:nvPr/>
        </p:nvPicPr>
        <p:blipFill rotWithShape="1">
          <a:blip r:embed="rId2"/>
          <a:srcRect l="14884" r="19663"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2" name="Slide Number Placeholder 1">
            <a:extLst>
              <a:ext uri="{FF2B5EF4-FFF2-40B4-BE49-F238E27FC236}">
                <a16:creationId xmlns:a16="http://schemas.microsoft.com/office/drawing/2014/main" id="{AD906F9F-4A93-3644-BE4F-AE4E4E843D38}"/>
              </a:ext>
            </a:extLst>
          </p:cNvPr>
          <p:cNvSpPr>
            <a:spLocks noGrp="1"/>
          </p:cNvSpPr>
          <p:nvPr>
            <p:ph type="sldNum" sz="quarter" idx="12"/>
          </p:nvPr>
        </p:nvSpPr>
        <p:spPr/>
        <p:txBody>
          <a:bodyPr/>
          <a:lstStyle/>
          <a:p>
            <a:fld id="{713990BE-C57C-C44F-88D0-C029FA2F9318}" type="slidenum">
              <a:rPr lang="en-US" smtClean="0"/>
              <a:t>36</a:t>
            </a:fld>
            <a:endParaRPr lang="en-US"/>
          </a:p>
        </p:txBody>
      </p:sp>
    </p:spTree>
    <p:extLst>
      <p:ext uri="{BB962C8B-B14F-4D97-AF65-F5344CB8AC3E}">
        <p14:creationId xmlns:p14="http://schemas.microsoft.com/office/powerpoint/2010/main" val="1912794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868A96-3231-BC42-9014-904E09AB30F9}"/>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kern="1200">
                <a:solidFill>
                  <a:srgbClr val="FFFFFF"/>
                </a:solidFill>
                <a:latin typeface="+mj-lt"/>
                <a:ea typeface="+mj-ea"/>
                <a:cs typeface="+mj-cs"/>
              </a:rPr>
              <a:t>That’s why nuclear is uncompetitive </a:t>
            </a:r>
          </a:p>
        </p:txBody>
      </p:sp>
      <p:pic>
        <p:nvPicPr>
          <p:cNvPr id="8" name="Content Placeholder 7" descr="A close up of a logo&#10;&#10;Description automatically generated">
            <a:extLst>
              <a:ext uri="{FF2B5EF4-FFF2-40B4-BE49-F238E27FC236}">
                <a16:creationId xmlns:a16="http://schemas.microsoft.com/office/drawing/2014/main" id="{442E9BFD-BB95-AA44-8CB6-D4B9194237A0}"/>
              </a:ext>
            </a:extLst>
          </p:cNvPr>
          <p:cNvPicPr>
            <a:picLocks noGrp="1" noChangeAspect="1"/>
          </p:cNvPicPr>
          <p:nvPr>
            <p:ph idx="1"/>
          </p:nvPr>
        </p:nvPicPr>
        <p:blipFill>
          <a:blip r:embed="rId2"/>
          <a:stretch>
            <a:fillRect/>
          </a:stretch>
        </p:blipFill>
        <p:spPr>
          <a:xfrm>
            <a:off x="5490196" y="492573"/>
            <a:ext cx="5880796" cy="5880796"/>
          </a:xfrm>
          <a:prstGeom prst="rect">
            <a:avLst/>
          </a:prstGeom>
        </p:spPr>
      </p:pic>
      <p:sp>
        <p:nvSpPr>
          <p:cNvPr id="3" name="Slide Number Placeholder 2">
            <a:extLst>
              <a:ext uri="{FF2B5EF4-FFF2-40B4-BE49-F238E27FC236}">
                <a16:creationId xmlns:a16="http://schemas.microsoft.com/office/drawing/2014/main" id="{A8AC05C1-D4E0-B04E-B92B-19E5C186B2F0}"/>
              </a:ext>
            </a:extLst>
          </p:cNvPr>
          <p:cNvSpPr>
            <a:spLocks noGrp="1"/>
          </p:cNvSpPr>
          <p:nvPr>
            <p:ph type="sldNum" sz="quarter" idx="12"/>
          </p:nvPr>
        </p:nvSpPr>
        <p:spPr>
          <a:xfrm>
            <a:off x="10926317" y="6423025"/>
            <a:ext cx="771525" cy="365125"/>
          </a:xfrm>
        </p:spPr>
        <p:txBody>
          <a:bodyPr vert="horz" lIns="91440" tIns="45720" rIns="91440" bIns="45720" rtlCol="0" anchor="ctr">
            <a:normAutofit/>
          </a:bodyPr>
          <a:lstStyle/>
          <a:p>
            <a:pPr>
              <a:spcAft>
                <a:spcPts val="600"/>
              </a:spcAft>
            </a:pPr>
            <a:fld id="{713990BE-C57C-C44F-88D0-C029FA2F9318}" type="slidenum">
              <a:rPr lang="en-US" smtClean="0"/>
              <a:pPr>
                <a:spcAft>
                  <a:spcPts val="600"/>
                </a:spcAft>
              </a:pPr>
              <a:t>37</a:t>
            </a:fld>
            <a:endParaRPr lang="en-US"/>
          </a:p>
        </p:txBody>
      </p:sp>
    </p:spTree>
    <p:extLst>
      <p:ext uri="{BB962C8B-B14F-4D97-AF65-F5344CB8AC3E}">
        <p14:creationId xmlns:p14="http://schemas.microsoft.com/office/powerpoint/2010/main" val="360048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4AF499F-5A41-1843-8822-EDEB05D637FD}"/>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3400" dirty="0">
                <a:solidFill>
                  <a:schemeClr val="bg1">
                    <a:lumMod val="95000"/>
                    <a:lumOff val="5000"/>
                  </a:schemeClr>
                </a:solidFill>
              </a:rPr>
              <a:t>So for every nuclear kWh not generated, the utility could instead buy several kWh of efficiency or renewable energy and displace more fossil-fueled generation. The first kWh of efficiency displaces what the nuclear output was doing; any additional efficiency bought can displace fossil-fueled generation </a:t>
            </a:r>
          </a:p>
        </p:txBody>
      </p:sp>
      <p:sp>
        <p:nvSpPr>
          <p:cNvPr id="3" name="Slide Number Placeholder 2">
            <a:extLst>
              <a:ext uri="{FF2B5EF4-FFF2-40B4-BE49-F238E27FC236}">
                <a16:creationId xmlns:a16="http://schemas.microsoft.com/office/drawing/2014/main" id="{BC24DEC2-C177-6A47-8B3F-DEC20B7916F2}"/>
              </a:ext>
            </a:extLst>
          </p:cNvPr>
          <p:cNvSpPr>
            <a:spLocks noGrp="1"/>
          </p:cNvSpPr>
          <p:nvPr>
            <p:ph type="sldNum" sz="quarter" idx="12"/>
          </p:nvPr>
        </p:nvSpPr>
        <p:spPr/>
        <p:txBody>
          <a:bodyPr/>
          <a:lstStyle/>
          <a:p>
            <a:fld id="{713990BE-C57C-C44F-88D0-C029FA2F9318}" type="slidenum">
              <a:rPr lang="en-US" smtClean="0"/>
              <a:t>38</a:t>
            </a:fld>
            <a:endParaRPr lang="en-US"/>
          </a:p>
        </p:txBody>
      </p:sp>
    </p:spTree>
    <p:extLst>
      <p:ext uri="{BB962C8B-B14F-4D97-AF65-F5344CB8AC3E}">
        <p14:creationId xmlns:p14="http://schemas.microsoft.com/office/powerpoint/2010/main" val="15684514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5CBAE43-3823-B74F-ABC1-386E2FA92933}"/>
              </a:ext>
            </a:extLst>
          </p:cNvPr>
          <p:cNvSpPr>
            <a:spLocks noGrp="1"/>
          </p:cNvSpPr>
          <p:nvPr>
            <p:ph type="title"/>
          </p:nvPr>
        </p:nvSpPr>
        <p:spPr>
          <a:xfrm>
            <a:off x="2555631" y="1014046"/>
            <a:ext cx="7080738" cy="4829908"/>
          </a:xfrm>
        </p:spPr>
        <p:txBody>
          <a:bodyPr vert="horz" lIns="91440" tIns="45720" rIns="91440" bIns="45720" rtlCol="0" anchor="ctr">
            <a:normAutofit/>
          </a:bodyPr>
          <a:lstStyle/>
          <a:p>
            <a:pPr algn="ctr"/>
            <a:r>
              <a:rPr lang="en-US" sz="3600" dirty="0">
                <a:solidFill>
                  <a:schemeClr val="bg1">
                    <a:lumMod val="95000"/>
                    <a:lumOff val="5000"/>
                  </a:schemeClr>
                </a:solidFill>
              </a:rPr>
              <a:t>State-by-state analysis by UCS shows that where efficiency and renewables are allowed to compete with supply. It generally takes only a year or two for these fast- to-install, carbon-free resources to fill the gap left by abrupt nuclear retirements </a:t>
            </a:r>
          </a:p>
        </p:txBody>
      </p:sp>
      <p:sp>
        <p:nvSpPr>
          <p:cNvPr id="3" name="Slide Number Placeholder 2">
            <a:extLst>
              <a:ext uri="{FF2B5EF4-FFF2-40B4-BE49-F238E27FC236}">
                <a16:creationId xmlns:a16="http://schemas.microsoft.com/office/drawing/2014/main" id="{785F39F3-F505-B845-8662-06B4B6F34C02}"/>
              </a:ext>
            </a:extLst>
          </p:cNvPr>
          <p:cNvSpPr>
            <a:spLocks noGrp="1"/>
          </p:cNvSpPr>
          <p:nvPr>
            <p:ph type="sldNum" sz="quarter" idx="12"/>
          </p:nvPr>
        </p:nvSpPr>
        <p:spPr/>
        <p:txBody>
          <a:bodyPr/>
          <a:lstStyle/>
          <a:p>
            <a:fld id="{713990BE-C57C-C44F-88D0-C029FA2F9318}" type="slidenum">
              <a:rPr lang="en-US" smtClean="0"/>
              <a:t>39</a:t>
            </a:fld>
            <a:endParaRPr lang="en-US"/>
          </a:p>
        </p:txBody>
      </p:sp>
    </p:spTree>
    <p:extLst>
      <p:ext uri="{BB962C8B-B14F-4D97-AF65-F5344CB8AC3E}">
        <p14:creationId xmlns:p14="http://schemas.microsoft.com/office/powerpoint/2010/main" val="6592336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9B6E38-E877-9942-954A-A55D4A2D767A}"/>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3400" kern="1200">
                <a:solidFill>
                  <a:srgbClr val="FFFFFF"/>
                </a:solidFill>
                <a:latin typeface="+mj-lt"/>
                <a:ea typeface="+mj-ea"/>
                <a:cs typeface="+mj-cs"/>
              </a:rPr>
              <a:t>1957: The Price-Anderson Act established a system of indemnification for legal liability resulting from a nuclear accident. Came into play on March 30, 1979 </a:t>
            </a:r>
          </a:p>
        </p:txBody>
      </p:sp>
      <p:pic>
        <p:nvPicPr>
          <p:cNvPr id="9" name="Content Placeholder 8" descr="A screenshot of a cell phone&#10;&#10;Description automatically generated">
            <a:extLst>
              <a:ext uri="{FF2B5EF4-FFF2-40B4-BE49-F238E27FC236}">
                <a16:creationId xmlns:a16="http://schemas.microsoft.com/office/drawing/2014/main" id="{E111EB78-D1B1-2641-A205-3383181AB991}"/>
              </a:ext>
            </a:extLst>
          </p:cNvPr>
          <p:cNvPicPr>
            <a:picLocks noGrp="1" noChangeAspect="1"/>
          </p:cNvPicPr>
          <p:nvPr>
            <p:ph idx="1"/>
          </p:nvPr>
        </p:nvPicPr>
        <p:blipFill rotWithShape="1">
          <a:blip r:embed="rId2"/>
          <a:srcRect l="3181" t="3916"/>
          <a:stretch/>
        </p:blipFill>
        <p:spPr>
          <a:xfrm>
            <a:off x="5075257" y="665619"/>
            <a:ext cx="6779859" cy="5438001"/>
          </a:xfrm>
        </p:spPr>
      </p:pic>
      <p:sp>
        <p:nvSpPr>
          <p:cNvPr id="3" name="Slide Number Placeholder 2">
            <a:extLst>
              <a:ext uri="{FF2B5EF4-FFF2-40B4-BE49-F238E27FC236}">
                <a16:creationId xmlns:a16="http://schemas.microsoft.com/office/drawing/2014/main" id="{B20844EC-9639-FB4F-9CCF-57868C9DB3E4}"/>
              </a:ext>
            </a:extLst>
          </p:cNvPr>
          <p:cNvSpPr>
            <a:spLocks noGrp="1"/>
          </p:cNvSpPr>
          <p:nvPr>
            <p:ph type="sldNum" sz="quarter" idx="12"/>
          </p:nvPr>
        </p:nvSpPr>
        <p:spPr/>
        <p:txBody>
          <a:bodyPr/>
          <a:lstStyle/>
          <a:p>
            <a:fld id="{713990BE-C57C-C44F-88D0-C029FA2F9318}" type="slidenum">
              <a:rPr lang="en-US" smtClean="0"/>
              <a:t>4</a:t>
            </a:fld>
            <a:endParaRPr lang="en-US"/>
          </a:p>
        </p:txBody>
      </p:sp>
    </p:spTree>
    <p:extLst>
      <p:ext uri="{BB962C8B-B14F-4D97-AF65-F5344CB8AC3E}">
        <p14:creationId xmlns:p14="http://schemas.microsoft.com/office/powerpoint/2010/main" val="2494398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9FF644-E778-C24B-AF8E-A157CC9DD38A}"/>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2600" kern="1200">
                <a:solidFill>
                  <a:srgbClr val="FFFFFF"/>
                </a:solidFill>
                <a:latin typeface="+mj-lt"/>
                <a:ea typeface="+mj-ea"/>
                <a:cs typeface="+mj-cs"/>
              </a:rPr>
              <a:t>The </a:t>
            </a:r>
            <a:r>
              <a:rPr lang="en-US" sz="2600" b="1" kern="1200">
                <a:solidFill>
                  <a:srgbClr val="FFFFFF"/>
                </a:solidFill>
                <a:latin typeface="+mj-lt"/>
                <a:ea typeface="+mj-ea"/>
                <a:cs typeface="+mj-cs"/>
              </a:rPr>
              <a:t>nuclear-carbon shell game </a:t>
            </a:r>
            <a:r>
              <a:rPr lang="en-US" sz="2600" kern="1200">
                <a:solidFill>
                  <a:srgbClr val="FFFFFF"/>
                </a:solidFill>
                <a:latin typeface="+mj-lt"/>
                <a:ea typeface="+mj-ea"/>
                <a:cs typeface="+mj-cs"/>
              </a:rPr>
              <a:t>only works if you ignore the environmental cost on the “</a:t>
            </a:r>
            <a:r>
              <a:rPr lang="en-US" sz="2600" b="1" kern="1200">
                <a:solidFill>
                  <a:srgbClr val="FFFFFF"/>
                </a:solidFill>
                <a:latin typeface="+mj-lt"/>
                <a:ea typeface="+mj-ea"/>
                <a:cs typeface="+mj-cs"/>
              </a:rPr>
              <a:t>front end</a:t>
            </a:r>
            <a:r>
              <a:rPr lang="en-US" sz="2600" kern="1200">
                <a:solidFill>
                  <a:srgbClr val="FFFFFF"/>
                </a:solidFill>
                <a:latin typeface="+mj-lt"/>
                <a:ea typeface="+mj-ea"/>
                <a:cs typeface="+mj-cs"/>
              </a:rPr>
              <a:t>” of nuclear power production. From the moment uranium is mined, milled, enriched, fabricated and transported it releases large quantities of airborne pollutants </a:t>
            </a:r>
          </a:p>
        </p:txBody>
      </p:sp>
      <p:pic>
        <p:nvPicPr>
          <p:cNvPr id="5" name="Content Placeholder 4" descr="A close up of a sign&#10;&#10;Description automatically generated">
            <a:extLst>
              <a:ext uri="{FF2B5EF4-FFF2-40B4-BE49-F238E27FC236}">
                <a16:creationId xmlns:a16="http://schemas.microsoft.com/office/drawing/2014/main" id="{153B49F5-FC86-DC4F-A565-888D4E7A020C}"/>
              </a:ext>
            </a:extLst>
          </p:cNvPr>
          <p:cNvPicPr>
            <a:picLocks noGrp="1" noChangeAspect="1"/>
          </p:cNvPicPr>
          <p:nvPr>
            <p:ph idx="1"/>
          </p:nvPr>
        </p:nvPicPr>
        <p:blipFill rotWithShape="1">
          <a:blip r:embed="rId2"/>
          <a:srcRect b="21062"/>
          <a:stretch/>
        </p:blipFill>
        <p:spPr>
          <a:xfrm>
            <a:off x="5838093" y="568671"/>
            <a:ext cx="5275384" cy="5720658"/>
          </a:xfrm>
          <a:prstGeom prst="rect">
            <a:avLst/>
          </a:prstGeom>
        </p:spPr>
      </p:pic>
      <p:sp>
        <p:nvSpPr>
          <p:cNvPr id="3" name="Slide Number Placeholder 2">
            <a:extLst>
              <a:ext uri="{FF2B5EF4-FFF2-40B4-BE49-F238E27FC236}">
                <a16:creationId xmlns:a16="http://schemas.microsoft.com/office/drawing/2014/main" id="{E54D7877-3F01-A349-B64B-3EB0DCFFA06B}"/>
              </a:ext>
            </a:extLst>
          </p:cNvPr>
          <p:cNvSpPr>
            <a:spLocks noGrp="1"/>
          </p:cNvSpPr>
          <p:nvPr>
            <p:ph type="sldNum" sz="quarter" idx="12"/>
          </p:nvPr>
        </p:nvSpPr>
        <p:spPr/>
        <p:txBody>
          <a:bodyPr/>
          <a:lstStyle/>
          <a:p>
            <a:fld id="{713990BE-C57C-C44F-88D0-C029FA2F9318}" type="slidenum">
              <a:rPr lang="en-US" smtClean="0"/>
              <a:t>40</a:t>
            </a:fld>
            <a:endParaRPr lang="en-US"/>
          </a:p>
        </p:txBody>
      </p:sp>
    </p:spTree>
    <p:extLst>
      <p:ext uri="{BB962C8B-B14F-4D97-AF65-F5344CB8AC3E}">
        <p14:creationId xmlns:p14="http://schemas.microsoft.com/office/powerpoint/2010/main" val="1847452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9636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D795781-95B0-A74E-9701-5BD846C94573}"/>
              </a:ext>
            </a:extLst>
          </p:cNvPr>
          <p:cNvSpPr>
            <a:spLocks noGrp="1"/>
          </p:cNvSpPr>
          <p:nvPr>
            <p:ph type="title"/>
          </p:nvPr>
        </p:nvSpPr>
        <p:spPr>
          <a:xfrm>
            <a:off x="485157" y="1565031"/>
            <a:ext cx="3683977" cy="3727938"/>
          </a:xfrm>
        </p:spPr>
        <p:txBody>
          <a:bodyPr vert="horz" lIns="91440" tIns="45720" rIns="91440" bIns="45720" rtlCol="0" anchor="b">
            <a:normAutofit/>
          </a:bodyPr>
          <a:lstStyle/>
          <a:p>
            <a:pPr algn="ctr"/>
            <a:r>
              <a:rPr lang="en-US" sz="4800" kern="1200" dirty="0">
                <a:solidFill>
                  <a:schemeClr val="bg1">
                    <a:lumMod val="85000"/>
                    <a:lumOff val="15000"/>
                  </a:schemeClr>
                </a:solidFill>
                <a:latin typeface="+mj-lt"/>
                <a:ea typeface="+mj-ea"/>
                <a:cs typeface="+mj-cs"/>
              </a:rPr>
              <a:t>Where are the ads? </a:t>
            </a:r>
            <a:br>
              <a:rPr lang="en-US" sz="4800" kern="1200" dirty="0">
                <a:solidFill>
                  <a:schemeClr val="bg1">
                    <a:lumMod val="85000"/>
                    <a:lumOff val="15000"/>
                  </a:schemeClr>
                </a:solidFill>
                <a:latin typeface="+mj-lt"/>
                <a:ea typeface="+mj-ea"/>
                <a:cs typeface="+mj-cs"/>
              </a:rPr>
            </a:br>
            <a:br>
              <a:rPr lang="en-US" sz="4800" kern="1200" dirty="0">
                <a:solidFill>
                  <a:schemeClr val="bg1">
                    <a:lumMod val="85000"/>
                    <a:lumOff val="15000"/>
                  </a:schemeClr>
                </a:solidFill>
                <a:latin typeface="+mj-lt"/>
                <a:ea typeface="+mj-ea"/>
                <a:cs typeface="+mj-cs"/>
              </a:rPr>
            </a:br>
            <a:r>
              <a:rPr lang="en-US" sz="4800" kern="1200" dirty="0">
                <a:solidFill>
                  <a:schemeClr val="bg1">
                    <a:lumMod val="85000"/>
                    <a:lumOff val="15000"/>
                  </a:schemeClr>
                </a:solidFill>
                <a:latin typeface="+mj-lt"/>
                <a:ea typeface="+mj-ea"/>
                <a:cs typeface="+mj-cs"/>
              </a:rPr>
              <a:t>Why no commercials? </a:t>
            </a:r>
          </a:p>
        </p:txBody>
      </p:sp>
      <p:pic>
        <p:nvPicPr>
          <p:cNvPr id="5" name="Content Placeholder 4" descr="A picture containing clipart&#10;&#10;Description automatically generated">
            <a:extLst>
              <a:ext uri="{FF2B5EF4-FFF2-40B4-BE49-F238E27FC236}">
                <a16:creationId xmlns:a16="http://schemas.microsoft.com/office/drawing/2014/main" id="{3EE288D6-DCFF-2F4B-928E-443C9AF5EE41}"/>
              </a:ext>
            </a:extLst>
          </p:cNvPr>
          <p:cNvPicPr>
            <a:picLocks noGrp="1" noChangeAspect="1"/>
          </p:cNvPicPr>
          <p:nvPr>
            <p:ph idx="1"/>
          </p:nvPr>
        </p:nvPicPr>
        <p:blipFill>
          <a:blip r:embed="rId2"/>
          <a:stretch>
            <a:fillRect/>
          </a:stretch>
        </p:blipFill>
        <p:spPr>
          <a:xfrm>
            <a:off x="6417288" y="643467"/>
            <a:ext cx="4172922" cy="5571066"/>
          </a:xfrm>
          <a:prstGeom prst="rect">
            <a:avLst/>
          </a:prstGeom>
        </p:spPr>
      </p:pic>
      <p:sp>
        <p:nvSpPr>
          <p:cNvPr id="3" name="Slide Number Placeholder 2">
            <a:extLst>
              <a:ext uri="{FF2B5EF4-FFF2-40B4-BE49-F238E27FC236}">
                <a16:creationId xmlns:a16="http://schemas.microsoft.com/office/drawing/2014/main" id="{D8C14517-1433-F94D-9C2B-0C0A36244E0F}"/>
              </a:ext>
            </a:extLst>
          </p:cNvPr>
          <p:cNvSpPr>
            <a:spLocks noGrp="1"/>
          </p:cNvSpPr>
          <p:nvPr>
            <p:ph type="sldNum" sz="quarter" idx="12"/>
          </p:nvPr>
        </p:nvSpPr>
        <p:spPr/>
        <p:txBody>
          <a:bodyPr/>
          <a:lstStyle/>
          <a:p>
            <a:fld id="{713990BE-C57C-C44F-88D0-C029FA2F9318}" type="slidenum">
              <a:rPr lang="en-US" smtClean="0"/>
              <a:t>41</a:t>
            </a:fld>
            <a:endParaRPr lang="en-US"/>
          </a:p>
        </p:txBody>
      </p:sp>
    </p:spTree>
    <p:extLst>
      <p:ext uri="{BB962C8B-B14F-4D97-AF65-F5344CB8AC3E}">
        <p14:creationId xmlns:p14="http://schemas.microsoft.com/office/powerpoint/2010/main" val="8851747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32A67F-3598-4A13-8552-DA884FFCC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E5A8E7-6D9C-044F-BEA8-38F3CF144584}"/>
              </a:ext>
            </a:extLst>
          </p:cNvPr>
          <p:cNvSpPr>
            <a:spLocks noGrp="1"/>
          </p:cNvSpPr>
          <p:nvPr>
            <p:ph type="title"/>
          </p:nvPr>
        </p:nvSpPr>
        <p:spPr>
          <a:xfrm>
            <a:off x="393822" y="896907"/>
            <a:ext cx="4979563" cy="4636823"/>
          </a:xfrm>
        </p:spPr>
        <p:txBody>
          <a:bodyPr vert="horz" lIns="91440" tIns="45720" rIns="91440" bIns="45720" rtlCol="0" anchor="t">
            <a:noAutofit/>
          </a:bodyPr>
          <a:lstStyle/>
          <a:p>
            <a:pPr algn="ctr"/>
            <a:r>
              <a:rPr lang="en-US" sz="3600" kern="1200" dirty="0">
                <a:solidFill>
                  <a:schemeClr val="bg1"/>
                </a:solidFill>
                <a:latin typeface="+mj-lt"/>
                <a:ea typeface="+mj-ea"/>
                <a:cs typeface="+mj-cs"/>
              </a:rPr>
              <a:t>The “</a:t>
            </a:r>
            <a:r>
              <a:rPr lang="en-US" sz="3600" b="1" kern="1200" dirty="0">
                <a:solidFill>
                  <a:schemeClr val="bg1"/>
                </a:solidFill>
                <a:latin typeface="+mj-lt"/>
                <a:ea typeface="+mj-ea"/>
                <a:cs typeface="+mj-cs"/>
              </a:rPr>
              <a:t>clean air myth</a:t>
            </a:r>
            <a:r>
              <a:rPr lang="en-US" sz="3600" kern="1200" dirty="0">
                <a:solidFill>
                  <a:schemeClr val="bg1"/>
                </a:solidFill>
                <a:latin typeface="+mj-lt"/>
                <a:ea typeface="+mj-ea"/>
                <a:cs typeface="+mj-cs"/>
              </a:rPr>
              <a:t>” was demolished on May 13, 1999 when the Nuclear Energy Institute’s advertising campaign was deemed “misleading” by the National Advertising Division of the Better Business Bureau.</a:t>
            </a:r>
          </a:p>
        </p:txBody>
      </p:sp>
      <p:sp>
        <p:nvSpPr>
          <p:cNvPr id="12" name="Freeform: Shape 11">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98EBA13-C937-430B-9523-439FE2109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clipart&#10;&#10;Description automatically generated">
            <a:extLst>
              <a:ext uri="{FF2B5EF4-FFF2-40B4-BE49-F238E27FC236}">
                <a16:creationId xmlns:a16="http://schemas.microsoft.com/office/drawing/2014/main" id="{8DDFD650-5903-8B4D-87F7-5A011693ECFA}"/>
              </a:ext>
            </a:extLst>
          </p:cNvPr>
          <p:cNvPicPr>
            <a:picLocks noGrp="1" noChangeAspect="1"/>
          </p:cNvPicPr>
          <p:nvPr>
            <p:ph idx="1"/>
          </p:nvPr>
        </p:nvPicPr>
        <p:blipFill>
          <a:blip r:embed="rId2"/>
          <a:stretch>
            <a:fillRect/>
          </a:stretch>
        </p:blipFill>
        <p:spPr>
          <a:xfrm>
            <a:off x="6799385" y="1839533"/>
            <a:ext cx="5165474" cy="3625764"/>
          </a:xfrm>
          <a:prstGeom prst="rect">
            <a:avLst/>
          </a:prstGeom>
        </p:spPr>
      </p:pic>
      <p:sp>
        <p:nvSpPr>
          <p:cNvPr id="3" name="Slide Number Placeholder 2">
            <a:extLst>
              <a:ext uri="{FF2B5EF4-FFF2-40B4-BE49-F238E27FC236}">
                <a16:creationId xmlns:a16="http://schemas.microsoft.com/office/drawing/2014/main" id="{036E8C89-2E73-E64B-9B9A-4F202D88B084}"/>
              </a:ext>
            </a:extLst>
          </p:cNvPr>
          <p:cNvSpPr>
            <a:spLocks noGrp="1"/>
          </p:cNvSpPr>
          <p:nvPr>
            <p:ph type="sldNum" sz="quarter" idx="12"/>
          </p:nvPr>
        </p:nvSpPr>
        <p:spPr/>
        <p:txBody>
          <a:bodyPr/>
          <a:lstStyle/>
          <a:p>
            <a:fld id="{713990BE-C57C-C44F-88D0-C029FA2F9318}" type="slidenum">
              <a:rPr lang="en-US" smtClean="0"/>
              <a:t>42</a:t>
            </a:fld>
            <a:endParaRPr lang="en-US"/>
          </a:p>
        </p:txBody>
      </p:sp>
    </p:spTree>
    <p:extLst>
      <p:ext uri="{BB962C8B-B14F-4D97-AF65-F5344CB8AC3E}">
        <p14:creationId xmlns:p14="http://schemas.microsoft.com/office/powerpoint/2010/main" val="708930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39E423-8E23-254D-8F0A-FCD597E5F12E}"/>
              </a:ext>
            </a:extLst>
          </p:cNvPr>
          <p:cNvSpPr>
            <a:spLocks noGrp="1"/>
          </p:cNvSpPr>
          <p:nvPr>
            <p:ph type="title"/>
          </p:nvPr>
        </p:nvSpPr>
        <p:spPr>
          <a:xfrm>
            <a:off x="484634" y="366999"/>
            <a:ext cx="4017028" cy="6124001"/>
          </a:xfrm>
        </p:spPr>
        <p:txBody>
          <a:bodyPr vert="horz" lIns="91440" tIns="45720" rIns="91440" bIns="45720" rtlCol="0" anchor="ctr">
            <a:normAutofit/>
          </a:bodyPr>
          <a:lstStyle/>
          <a:p>
            <a:pPr algn="ctr"/>
            <a:r>
              <a:rPr lang="en-US" sz="2400" kern="1200" dirty="0">
                <a:solidFill>
                  <a:srgbClr val="FFFFFF"/>
                </a:solidFill>
                <a:latin typeface="+mj-lt"/>
                <a:ea typeface="+mj-ea"/>
                <a:cs typeface="+mj-cs"/>
              </a:rPr>
              <a:t>The specific ad in question was displayed in </a:t>
            </a:r>
            <a:r>
              <a:rPr lang="en-US" sz="2400" i="1" kern="1200" dirty="0">
                <a:solidFill>
                  <a:srgbClr val="FFFFFF"/>
                </a:solidFill>
                <a:latin typeface="+mj-lt"/>
                <a:ea typeface="+mj-ea"/>
                <a:cs typeface="+mj-cs"/>
              </a:rPr>
              <a:t>The Atlantic Monthly </a:t>
            </a:r>
            <a:r>
              <a:rPr lang="en-US" sz="2400" kern="1200" dirty="0">
                <a:solidFill>
                  <a:srgbClr val="FFFFFF"/>
                </a:solidFill>
                <a:latin typeface="+mj-lt"/>
                <a:ea typeface="+mj-ea"/>
                <a:cs typeface="+mj-cs"/>
              </a:rPr>
              <a:t>(December, 1998). The commercial featured a cute owl singing the praises of nuclear power. </a:t>
            </a:r>
            <a:r>
              <a:rPr lang="en-US" sz="2400" kern="1200" dirty="0" err="1">
                <a:solidFill>
                  <a:srgbClr val="FFFFFF"/>
                </a:solidFill>
                <a:latin typeface="+mj-lt"/>
                <a:ea typeface="+mj-ea"/>
                <a:cs typeface="+mj-cs"/>
              </a:rPr>
              <a:t>Hootie</a:t>
            </a:r>
            <a:r>
              <a:rPr lang="en-US" sz="2400" kern="1200" dirty="0">
                <a:solidFill>
                  <a:srgbClr val="FFFFFF"/>
                </a:solidFill>
                <a:latin typeface="+mj-lt"/>
                <a:ea typeface="+mj-ea"/>
                <a:cs typeface="+mj-cs"/>
              </a:rPr>
              <a:t> then thanked the NEI for clean air. The Business Bureau stated: </a:t>
            </a: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“The process currently used to produce at least some, if not most, of the uranium enriched fuels that are necessary to power nuclear energy plants emits substantial amounts of environmentally harmful greenhouse gases.”</a:t>
            </a:r>
          </a:p>
        </p:txBody>
      </p:sp>
      <p:pic>
        <p:nvPicPr>
          <p:cNvPr id="13" name="Content Placeholder 4" descr="A close up of a map&#10;&#10;Description automatically generated">
            <a:extLst>
              <a:ext uri="{FF2B5EF4-FFF2-40B4-BE49-F238E27FC236}">
                <a16:creationId xmlns:a16="http://schemas.microsoft.com/office/drawing/2014/main" id="{67AA8A2F-0F84-3542-9C33-11BD2B960C67}"/>
              </a:ext>
            </a:extLst>
          </p:cNvPr>
          <p:cNvPicPr>
            <a:picLocks noGrp="1" noChangeAspect="1"/>
          </p:cNvPicPr>
          <p:nvPr>
            <p:ph idx="1"/>
          </p:nvPr>
        </p:nvPicPr>
        <p:blipFill>
          <a:blip r:embed="rId2"/>
          <a:stretch>
            <a:fillRect/>
          </a:stretch>
        </p:blipFill>
        <p:spPr>
          <a:xfrm>
            <a:off x="5153822" y="1106463"/>
            <a:ext cx="6553545" cy="4653016"/>
          </a:xfrm>
          <a:prstGeom prst="rect">
            <a:avLst/>
          </a:prstGeom>
        </p:spPr>
      </p:pic>
      <p:sp>
        <p:nvSpPr>
          <p:cNvPr id="3" name="Slide Number Placeholder 2">
            <a:extLst>
              <a:ext uri="{FF2B5EF4-FFF2-40B4-BE49-F238E27FC236}">
                <a16:creationId xmlns:a16="http://schemas.microsoft.com/office/drawing/2014/main" id="{033FADEE-1E49-A747-9075-503997A68D21}"/>
              </a:ext>
            </a:extLst>
          </p:cNvPr>
          <p:cNvSpPr>
            <a:spLocks noGrp="1"/>
          </p:cNvSpPr>
          <p:nvPr>
            <p:ph type="sldNum" sz="quarter" idx="12"/>
          </p:nvPr>
        </p:nvSpPr>
        <p:spPr/>
        <p:txBody>
          <a:bodyPr/>
          <a:lstStyle/>
          <a:p>
            <a:fld id="{713990BE-C57C-C44F-88D0-C029FA2F9318}" type="slidenum">
              <a:rPr lang="en-US" smtClean="0"/>
              <a:t>43</a:t>
            </a:fld>
            <a:endParaRPr lang="en-US"/>
          </a:p>
        </p:txBody>
      </p:sp>
    </p:spTree>
    <p:extLst>
      <p:ext uri="{BB962C8B-B14F-4D97-AF65-F5344CB8AC3E}">
        <p14:creationId xmlns:p14="http://schemas.microsoft.com/office/powerpoint/2010/main" val="37662866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C45E15-8C30-3645-9BC0-23D0C6D64FAF}"/>
              </a:ext>
            </a:extLst>
          </p:cNvPr>
          <p:cNvSpPr>
            <a:spLocks noGrp="1"/>
          </p:cNvSpPr>
          <p:nvPr>
            <p:ph type="title"/>
          </p:nvPr>
        </p:nvSpPr>
        <p:spPr>
          <a:xfrm>
            <a:off x="515815" y="562708"/>
            <a:ext cx="3962399" cy="5627077"/>
          </a:xfrm>
        </p:spPr>
        <p:txBody>
          <a:bodyPr vert="horz" lIns="91440" tIns="45720" rIns="91440" bIns="45720" rtlCol="0" anchor="ctr">
            <a:normAutofit/>
          </a:bodyPr>
          <a:lstStyle/>
          <a:p>
            <a:pPr algn="ctr"/>
            <a:r>
              <a:rPr lang="en-US" sz="3600" kern="1200" dirty="0">
                <a:solidFill>
                  <a:srgbClr val="FFFFFF"/>
                </a:solidFill>
                <a:latin typeface="+mj-lt"/>
                <a:ea typeface="+mj-ea"/>
                <a:cs typeface="+mj-cs"/>
              </a:rPr>
              <a:t>Nuclear power’s greenhouse gas “cure” claims must be examined by tracing its </a:t>
            </a:r>
            <a:r>
              <a:rPr lang="en-US" sz="3600" b="1" kern="1200" dirty="0">
                <a:solidFill>
                  <a:srgbClr val="FFFFFF"/>
                </a:solidFill>
                <a:latin typeface="+mj-lt"/>
                <a:ea typeface="+mj-ea"/>
                <a:cs typeface="+mj-cs"/>
              </a:rPr>
              <a:t>fuel cycle</a:t>
            </a:r>
            <a:r>
              <a:rPr lang="en-US" sz="3600" kern="1200" dirty="0">
                <a:solidFill>
                  <a:srgbClr val="FFFFFF"/>
                </a:solidFill>
                <a:latin typeface="+mj-lt"/>
                <a:ea typeface="+mj-ea"/>
                <a:cs typeface="+mj-cs"/>
              </a:rPr>
              <a:t>. It is clear that the production of nuclear electricity is not “clean”, “green” or “carbon free. ” </a:t>
            </a:r>
          </a:p>
        </p:txBody>
      </p:sp>
      <p:pic>
        <p:nvPicPr>
          <p:cNvPr id="5" name="Content Placeholder 4" descr="A close up of a map&#10;&#10;Description automatically generated">
            <a:extLst>
              <a:ext uri="{FF2B5EF4-FFF2-40B4-BE49-F238E27FC236}">
                <a16:creationId xmlns:a16="http://schemas.microsoft.com/office/drawing/2014/main" id="{B2BA8200-AB32-0742-BA7F-05D8BFED62F5}"/>
              </a:ext>
            </a:extLst>
          </p:cNvPr>
          <p:cNvPicPr>
            <a:picLocks noGrp="1" noChangeAspect="1"/>
          </p:cNvPicPr>
          <p:nvPr>
            <p:ph idx="1"/>
          </p:nvPr>
        </p:nvPicPr>
        <p:blipFill>
          <a:blip r:embed="rId2"/>
          <a:stretch>
            <a:fillRect/>
          </a:stretch>
        </p:blipFill>
        <p:spPr>
          <a:xfrm>
            <a:off x="4900246" y="311450"/>
            <a:ext cx="6954870" cy="6179552"/>
          </a:xfrm>
          <a:prstGeom prst="rect">
            <a:avLst/>
          </a:prstGeom>
        </p:spPr>
      </p:pic>
      <p:sp>
        <p:nvSpPr>
          <p:cNvPr id="3" name="Slide Number Placeholder 2">
            <a:extLst>
              <a:ext uri="{FF2B5EF4-FFF2-40B4-BE49-F238E27FC236}">
                <a16:creationId xmlns:a16="http://schemas.microsoft.com/office/drawing/2014/main" id="{9E572E7F-FD28-604A-B0F6-5FD466B0E75E}"/>
              </a:ext>
            </a:extLst>
          </p:cNvPr>
          <p:cNvSpPr>
            <a:spLocks noGrp="1"/>
          </p:cNvSpPr>
          <p:nvPr>
            <p:ph type="sldNum" sz="quarter" idx="12"/>
          </p:nvPr>
        </p:nvSpPr>
        <p:spPr/>
        <p:txBody>
          <a:bodyPr/>
          <a:lstStyle/>
          <a:p>
            <a:fld id="{713990BE-C57C-C44F-88D0-C029FA2F9318}" type="slidenum">
              <a:rPr lang="en-US" smtClean="0"/>
              <a:t>44</a:t>
            </a:fld>
            <a:endParaRPr lang="en-US"/>
          </a:p>
        </p:txBody>
      </p:sp>
    </p:spTree>
    <p:extLst>
      <p:ext uri="{BB962C8B-B14F-4D97-AF65-F5344CB8AC3E}">
        <p14:creationId xmlns:p14="http://schemas.microsoft.com/office/powerpoint/2010/main" val="457016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4B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C31E71-D951-6141-B965-844BA905D587}"/>
              </a:ext>
            </a:extLst>
          </p:cNvPr>
          <p:cNvSpPr>
            <a:spLocks noGrp="1"/>
          </p:cNvSpPr>
          <p:nvPr>
            <p:ph type="title"/>
          </p:nvPr>
        </p:nvSpPr>
        <p:spPr>
          <a:xfrm>
            <a:off x="8839199" y="234462"/>
            <a:ext cx="3188677" cy="6330461"/>
          </a:xfrm>
        </p:spPr>
        <p:txBody>
          <a:bodyPr vert="horz" lIns="91440" tIns="45720" rIns="91440" bIns="45720" rtlCol="0" anchor="ctr">
            <a:normAutofit/>
          </a:bodyPr>
          <a:lstStyle/>
          <a:p>
            <a:pPr algn="ctr"/>
            <a:r>
              <a:rPr lang="en-US" sz="2400" dirty="0">
                <a:solidFill>
                  <a:srgbClr val="FFFFFF"/>
                </a:solidFill>
              </a:rPr>
              <a:t>The nuclear bailout scheme punishes rate and tax payers, and rewards a fading industry instead. Nuclear plants discharge chemicals to the Commonwealth’s waterways every year and kill untold numbers of fish and aquatic life. The nuclear wastes which are created by nuclear reactors will require untold billions of dollars to safeguard for thousands of years to come</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ody of water&#10;&#10;Description automatically generated">
            <a:extLst>
              <a:ext uri="{FF2B5EF4-FFF2-40B4-BE49-F238E27FC236}">
                <a16:creationId xmlns:a16="http://schemas.microsoft.com/office/drawing/2014/main" id="{E5B58F1A-1A3F-5547-8386-21FA27B624FD}"/>
              </a:ext>
            </a:extLst>
          </p:cNvPr>
          <p:cNvPicPr>
            <a:picLocks noGrp="1" noChangeAspect="1"/>
          </p:cNvPicPr>
          <p:nvPr>
            <p:ph idx="1"/>
          </p:nvPr>
        </p:nvPicPr>
        <p:blipFill rotWithShape="1">
          <a:blip r:embed="rId2"/>
          <a:srcRect l="13645"/>
          <a:stretch/>
        </p:blipFill>
        <p:spPr>
          <a:xfrm>
            <a:off x="976251" y="942538"/>
            <a:ext cx="7163222" cy="4808332"/>
          </a:xfrm>
          <a:prstGeom prst="rect">
            <a:avLst/>
          </a:prstGeom>
          <a:effectLst/>
        </p:spPr>
      </p:pic>
      <p:sp>
        <p:nvSpPr>
          <p:cNvPr id="3" name="Slide Number Placeholder 2">
            <a:extLst>
              <a:ext uri="{FF2B5EF4-FFF2-40B4-BE49-F238E27FC236}">
                <a16:creationId xmlns:a16="http://schemas.microsoft.com/office/drawing/2014/main" id="{8AC0E71C-2D3C-1540-8C77-5FFCF75DD51D}"/>
              </a:ext>
            </a:extLst>
          </p:cNvPr>
          <p:cNvSpPr>
            <a:spLocks noGrp="1"/>
          </p:cNvSpPr>
          <p:nvPr>
            <p:ph type="sldNum" sz="quarter" idx="12"/>
          </p:nvPr>
        </p:nvSpPr>
        <p:spPr/>
        <p:txBody>
          <a:bodyPr/>
          <a:lstStyle/>
          <a:p>
            <a:fld id="{713990BE-C57C-C44F-88D0-C029FA2F9318}" type="slidenum">
              <a:rPr lang="en-US" smtClean="0"/>
              <a:t>45</a:t>
            </a:fld>
            <a:endParaRPr lang="en-US"/>
          </a:p>
        </p:txBody>
      </p:sp>
    </p:spTree>
    <p:extLst>
      <p:ext uri="{BB962C8B-B14F-4D97-AF65-F5344CB8AC3E}">
        <p14:creationId xmlns:p14="http://schemas.microsoft.com/office/powerpoint/2010/main" val="33377883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05B853-5207-BD4C-AAED-50B147DB0E16}"/>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100" kern="1200" dirty="0">
                <a:solidFill>
                  <a:srgbClr val="FFFFFF"/>
                </a:solidFill>
                <a:latin typeface="+mj-lt"/>
                <a:ea typeface="+mj-ea"/>
                <a:cs typeface="+mj-cs"/>
              </a:rPr>
              <a:t>With those two facts in mind, nuclear energy can hardly be viewed as an emission free electrical generator </a:t>
            </a:r>
          </a:p>
        </p:txBody>
      </p:sp>
      <p:pic>
        <p:nvPicPr>
          <p:cNvPr id="5" name="Content Placeholder 4" descr="A close up of a logo&#10;&#10;Description automatically generated">
            <a:extLst>
              <a:ext uri="{FF2B5EF4-FFF2-40B4-BE49-F238E27FC236}">
                <a16:creationId xmlns:a16="http://schemas.microsoft.com/office/drawing/2014/main" id="{8A94B0DF-1C2D-3C4A-8FB5-F48203C696D8}"/>
              </a:ext>
            </a:extLst>
          </p:cNvPr>
          <p:cNvPicPr>
            <a:picLocks noGrp="1" noChangeAspect="1"/>
          </p:cNvPicPr>
          <p:nvPr>
            <p:ph idx="1"/>
          </p:nvPr>
        </p:nvPicPr>
        <p:blipFill>
          <a:blip r:embed="rId2"/>
          <a:stretch>
            <a:fillRect/>
          </a:stretch>
        </p:blipFill>
        <p:spPr>
          <a:xfrm>
            <a:off x="5509846" y="492573"/>
            <a:ext cx="5939204" cy="5880796"/>
          </a:xfrm>
          <a:prstGeom prst="rect">
            <a:avLst/>
          </a:prstGeom>
        </p:spPr>
      </p:pic>
      <p:sp>
        <p:nvSpPr>
          <p:cNvPr id="3" name="Slide Number Placeholder 2">
            <a:extLst>
              <a:ext uri="{FF2B5EF4-FFF2-40B4-BE49-F238E27FC236}">
                <a16:creationId xmlns:a16="http://schemas.microsoft.com/office/drawing/2014/main" id="{7293A779-1B76-F247-A9FD-F3FE4A9A589B}"/>
              </a:ext>
            </a:extLst>
          </p:cNvPr>
          <p:cNvSpPr>
            <a:spLocks noGrp="1"/>
          </p:cNvSpPr>
          <p:nvPr>
            <p:ph type="sldNum" sz="quarter" idx="12"/>
          </p:nvPr>
        </p:nvSpPr>
        <p:spPr/>
        <p:txBody>
          <a:bodyPr/>
          <a:lstStyle/>
          <a:p>
            <a:fld id="{713990BE-C57C-C44F-88D0-C029FA2F9318}" type="slidenum">
              <a:rPr lang="en-US" smtClean="0"/>
              <a:t>46</a:t>
            </a:fld>
            <a:endParaRPr lang="en-US"/>
          </a:p>
        </p:txBody>
      </p:sp>
    </p:spTree>
    <p:extLst>
      <p:ext uri="{BB962C8B-B14F-4D97-AF65-F5344CB8AC3E}">
        <p14:creationId xmlns:p14="http://schemas.microsoft.com/office/powerpoint/2010/main" val="4268055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9636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ECA653-4FC9-F44E-A5C5-3E140A4CD9D7}"/>
              </a:ext>
            </a:extLst>
          </p:cNvPr>
          <p:cNvSpPr>
            <a:spLocks noGrp="1"/>
          </p:cNvSpPr>
          <p:nvPr>
            <p:ph type="title"/>
          </p:nvPr>
        </p:nvSpPr>
        <p:spPr>
          <a:xfrm>
            <a:off x="643467" y="592015"/>
            <a:ext cx="3509433" cy="5673969"/>
          </a:xfrm>
        </p:spPr>
        <p:txBody>
          <a:bodyPr vert="horz" lIns="91440" tIns="45720" rIns="91440" bIns="45720" rtlCol="0" anchor="b">
            <a:noAutofit/>
          </a:bodyPr>
          <a:lstStyle/>
          <a:p>
            <a:pPr algn="ctr"/>
            <a:r>
              <a:rPr lang="en-US" sz="3200" kern="1200" dirty="0">
                <a:solidFill>
                  <a:schemeClr val="bg1">
                    <a:lumMod val="85000"/>
                    <a:lumOff val="15000"/>
                  </a:schemeClr>
                </a:solidFill>
                <a:latin typeface="+mj-lt"/>
                <a:ea typeface="+mj-ea"/>
                <a:cs typeface="+mj-cs"/>
              </a:rPr>
              <a:t>Investment in alternative energy, energy efficiency and renewable generation is increasing as production costs decline, reliability margins increase, and we continue to build a more diverse energy portfolio </a:t>
            </a:r>
          </a:p>
        </p:txBody>
      </p:sp>
      <p:pic>
        <p:nvPicPr>
          <p:cNvPr id="5" name="Content Placeholder 4" descr="A picture containing outdoor object, windmill&#10;&#10;Description automatically generated">
            <a:extLst>
              <a:ext uri="{FF2B5EF4-FFF2-40B4-BE49-F238E27FC236}">
                <a16:creationId xmlns:a16="http://schemas.microsoft.com/office/drawing/2014/main" id="{5A4C2F58-6D4C-AF42-9312-AA07188B1740}"/>
              </a:ext>
            </a:extLst>
          </p:cNvPr>
          <p:cNvPicPr>
            <a:picLocks noGrp="1" noChangeAspect="1"/>
          </p:cNvPicPr>
          <p:nvPr>
            <p:ph idx="1"/>
          </p:nvPr>
        </p:nvPicPr>
        <p:blipFill>
          <a:blip r:embed="rId2"/>
          <a:stretch>
            <a:fillRect/>
          </a:stretch>
        </p:blipFill>
        <p:spPr>
          <a:xfrm>
            <a:off x="5041437" y="844062"/>
            <a:ext cx="6858788" cy="5064369"/>
          </a:xfrm>
          <a:prstGeom prst="rect">
            <a:avLst/>
          </a:prstGeom>
        </p:spPr>
      </p:pic>
      <p:sp>
        <p:nvSpPr>
          <p:cNvPr id="3" name="Slide Number Placeholder 2">
            <a:extLst>
              <a:ext uri="{FF2B5EF4-FFF2-40B4-BE49-F238E27FC236}">
                <a16:creationId xmlns:a16="http://schemas.microsoft.com/office/drawing/2014/main" id="{538E2858-B813-EE40-A371-613E1F7576DD}"/>
              </a:ext>
            </a:extLst>
          </p:cNvPr>
          <p:cNvSpPr>
            <a:spLocks noGrp="1"/>
          </p:cNvSpPr>
          <p:nvPr>
            <p:ph type="sldNum" sz="quarter" idx="12"/>
          </p:nvPr>
        </p:nvSpPr>
        <p:spPr/>
        <p:txBody>
          <a:bodyPr/>
          <a:lstStyle/>
          <a:p>
            <a:fld id="{713990BE-C57C-C44F-88D0-C029FA2F9318}" type="slidenum">
              <a:rPr lang="en-US" smtClean="0"/>
              <a:t>47</a:t>
            </a:fld>
            <a:endParaRPr lang="en-US"/>
          </a:p>
        </p:txBody>
      </p:sp>
    </p:spTree>
    <p:extLst>
      <p:ext uri="{BB962C8B-B14F-4D97-AF65-F5344CB8AC3E}">
        <p14:creationId xmlns:p14="http://schemas.microsoft.com/office/powerpoint/2010/main" val="1779462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870371-7394-4845-829E-880214907403}"/>
              </a:ext>
            </a:extLst>
          </p:cNvPr>
          <p:cNvSpPr>
            <a:spLocks noGrp="1"/>
          </p:cNvSpPr>
          <p:nvPr>
            <p:ph type="title"/>
          </p:nvPr>
        </p:nvSpPr>
        <p:spPr>
          <a:xfrm>
            <a:off x="764724" y="919963"/>
            <a:ext cx="3476625" cy="4962524"/>
          </a:xfrm>
        </p:spPr>
        <p:txBody>
          <a:bodyPr vert="horz" lIns="91440" tIns="45720" rIns="91440" bIns="45720" rtlCol="0" anchor="ctr">
            <a:noAutofit/>
          </a:bodyPr>
          <a:lstStyle/>
          <a:p>
            <a:pPr algn="ctr"/>
            <a:r>
              <a:rPr lang="en-US" sz="3000" kern="1200" dirty="0">
                <a:solidFill>
                  <a:srgbClr val="FFFFFF"/>
                </a:solidFill>
                <a:latin typeface="+mj-lt"/>
                <a:ea typeface="+mj-ea"/>
                <a:cs typeface="+mj-cs"/>
              </a:rPr>
              <a:t>Home grown Pennsylvania options create a desired localized electrical resiliency while nuclear plants go off- line in response to grid disturbances. Moreover, it is a resiliency that does not rely on foreign sources of nuclear fuel or oil </a:t>
            </a:r>
          </a:p>
        </p:txBody>
      </p:sp>
      <p:pic>
        <p:nvPicPr>
          <p:cNvPr id="5" name="Content Placeholder 4" descr="A close up of a logo&#10;&#10;Description automatically generated">
            <a:extLst>
              <a:ext uri="{FF2B5EF4-FFF2-40B4-BE49-F238E27FC236}">
                <a16:creationId xmlns:a16="http://schemas.microsoft.com/office/drawing/2014/main" id="{6C385423-59AE-3E45-8C88-BEA537F9E119}"/>
              </a:ext>
            </a:extLst>
          </p:cNvPr>
          <p:cNvPicPr>
            <a:picLocks noGrp="1" noChangeAspect="1"/>
          </p:cNvPicPr>
          <p:nvPr>
            <p:ph idx="1"/>
          </p:nvPr>
        </p:nvPicPr>
        <p:blipFill>
          <a:blip r:embed="rId2"/>
          <a:stretch>
            <a:fillRect/>
          </a:stretch>
        </p:blipFill>
        <p:spPr>
          <a:xfrm>
            <a:off x="5153822" y="515815"/>
            <a:ext cx="6553545" cy="5371572"/>
          </a:xfrm>
          <a:prstGeom prst="rect">
            <a:avLst/>
          </a:prstGeom>
        </p:spPr>
      </p:pic>
      <p:sp>
        <p:nvSpPr>
          <p:cNvPr id="3" name="Slide Number Placeholder 2">
            <a:extLst>
              <a:ext uri="{FF2B5EF4-FFF2-40B4-BE49-F238E27FC236}">
                <a16:creationId xmlns:a16="http://schemas.microsoft.com/office/drawing/2014/main" id="{91BD5A96-AC1C-8545-8D89-14DEEFAC0689}"/>
              </a:ext>
            </a:extLst>
          </p:cNvPr>
          <p:cNvSpPr>
            <a:spLocks noGrp="1"/>
          </p:cNvSpPr>
          <p:nvPr>
            <p:ph type="sldNum" sz="quarter" idx="12"/>
          </p:nvPr>
        </p:nvSpPr>
        <p:spPr/>
        <p:txBody>
          <a:bodyPr/>
          <a:lstStyle/>
          <a:p>
            <a:fld id="{713990BE-C57C-C44F-88D0-C029FA2F9318}" type="slidenum">
              <a:rPr lang="en-US" smtClean="0"/>
              <a:t>48</a:t>
            </a:fld>
            <a:endParaRPr lang="en-US"/>
          </a:p>
        </p:txBody>
      </p:sp>
    </p:spTree>
    <p:extLst>
      <p:ext uri="{BB962C8B-B14F-4D97-AF65-F5344CB8AC3E}">
        <p14:creationId xmlns:p14="http://schemas.microsoft.com/office/powerpoint/2010/main" val="2702332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91CC-5D46-104A-B08F-B0D45F801F51}"/>
              </a:ext>
            </a:extLst>
          </p:cNvPr>
          <p:cNvSpPr>
            <a:spLocks noGrp="1"/>
          </p:cNvSpPr>
          <p:nvPr>
            <p:ph type="title"/>
          </p:nvPr>
        </p:nvSpPr>
        <p:spPr>
          <a:xfrm>
            <a:off x="484633" y="494161"/>
            <a:ext cx="4017028" cy="5869678"/>
          </a:xfrm>
        </p:spPr>
        <p:txBody>
          <a:bodyPr vert="horz" lIns="91440" tIns="45720" rIns="91440" bIns="45720" rtlCol="0" anchor="ctr">
            <a:normAutofit/>
          </a:bodyPr>
          <a:lstStyle/>
          <a:p>
            <a:pPr algn="ctr"/>
            <a:r>
              <a:rPr lang="en-US" sz="2800" kern="1200" dirty="0">
                <a:solidFill>
                  <a:srgbClr val="FFFFFF"/>
                </a:solidFill>
                <a:latin typeface="+mj-lt"/>
                <a:ea typeface="+mj-ea"/>
                <a:cs typeface="+mj-cs"/>
              </a:rPr>
              <a:t>TMI-1 is a 44 year old plant using 1960s technology. In 1974, one of the the “best automobile purchases” was a Ford Pinto. “Consumer Guide” stated, “The car has not been involved in a serious callback campaign.” Four years later, 1.5 million Pintos were recalled, and the number of deaths attributed to fuel tank fires ranged from 27 - 180 </a:t>
            </a:r>
          </a:p>
        </p:txBody>
      </p:sp>
      <p:pic>
        <p:nvPicPr>
          <p:cNvPr id="5" name="Content Placeholder 4" descr="A police car parked in a parking lot&#10;&#10;Description automatically generated">
            <a:extLst>
              <a:ext uri="{FF2B5EF4-FFF2-40B4-BE49-F238E27FC236}">
                <a16:creationId xmlns:a16="http://schemas.microsoft.com/office/drawing/2014/main" id="{3E6D22C6-DC79-8445-9409-A9508F60A58E}"/>
              </a:ext>
            </a:extLst>
          </p:cNvPr>
          <p:cNvPicPr>
            <a:picLocks noGrp="1" noChangeAspect="1"/>
          </p:cNvPicPr>
          <p:nvPr>
            <p:ph idx="1"/>
          </p:nvPr>
        </p:nvPicPr>
        <p:blipFill>
          <a:blip r:embed="rId2"/>
          <a:stretch>
            <a:fillRect/>
          </a:stretch>
        </p:blipFill>
        <p:spPr>
          <a:xfrm>
            <a:off x="5153822" y="975392"/>
            <a:ext cx="6553545" cy="4915158"/>
          </a:xfrm>
          <a:prstGeom prst="rect">
            <a:avLst/>
          </a:prstGeom>
        </p:spPr>
      </p:pic>
      <p:sp>
        <p:nvSpPr>
          <p:cNvPr id="3" name="Slide Number Placeholder 2">
            <a:extLst>
              <a:ext uri="{FF2B5EF4-FFF2-40B4-BE49-F238E27FC236}">
                <a16:creationId xmlns:a16="http://schemas.microsoft.com/office/drawing/2014/main" id="{5525623D-E6EF-F84D-87C4-CABDB73A82C0}"/>
              </a:ext>
            </a:extLst>
          </p:cNvPr>
          <p:cNvSpPr>
            <a:spLocks noGrp="1"/>
          </p:cNvSpPr>
          <p:nvPr>
            <p:ph type="sldNum" sz="quarter" idx="12"/>
          </p:nvPr>
        </p:nvSpPr>
        <p:spPr/>
        <p:txBody>
          <a:bodyPr/>
          <a:lstStyle/>
          <a:p>
            <a:fld id="{713990BE-C57C-C44F-88D0-C029FA2F9318}" type="slidenum">
              <a:rPr lang="en-US" smtClean="0"/>
              <a:t>49</a:t>
            </a:fld>
            <a:endParaRPr lang="en-US"/>
          </a:p>
        </p:txBody>
      </p:sp>
    </p:spTree>
    <p:extLst>
      <p:ext uri="{BB962C8B-B14F-4D97-AF65-F5344CB8AC3E}">
        <p14:creationId xmlns:p14="http://schemas.microsoft.com/office/powerpoint/2010/main" val="17753105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AAC4FA-2376-2C41-93B6-15A08CA20CD7}"/>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3700" kern="1200">
                <a:solidFill>
                  <a:srgbClr val="FFFFFF"/>
                </a:solidFill>
                <a:latin typeface="+mj-lt"/>
                <a:ea typeface="+mj-ea"/>
                <a:cs typeface="+mj-cs"/>
              </a:rPr>
              <a:t>December 2, 1957: First commercial nuclear power plant - operated by the Navy - went into operation in Shippingport </a:t>
            </a:r>
          </a:p>
        </p:txBody>
      </p:sp>
      <p:pic>
        <p:nvPicPr>
          <p:cNvPr id="5" name="Content Placeholder 4">
            <a:extLst>
              <a:ext uri="{FF2B5EF4-FFF2-40B4-BE49-F238E27FC236}">
                <a16:creationId xmlns:a16="http://schemas.microsoft.com/office/drawing/2014/main" id="{5F61359B-E3AF-5344-BBD0-AE829ABC47D4}"/>
              </a:ext>
            </a:extLst>
          </p:cNvPr>
          <p:cNvPicPr>
            <a:picLocks noGrp="1" noChangeAspect="1"/>
          </p:cNvPicPr>
          <p:nvPr>
            <p:ph idx="1"/>
          </p:nvPr>
        </p:nvPicPr>
        <p:blipFill rotWithShape="1">
          <a:blip r:embed="rId2"/>
          <a:srcRect b="13071"/>
          <a:stretch/>
        </p:blipFill>
        <p:spPr>
          <a:xfrm>
            <a:off x="5947144" y="316592"/>
            <a:ext cx="5323368" cy="6174410"/>
          </a:xfrm>
          <a:prstGeom prst="rect">
            <a:avLst/>
          </a:prstGeom>
        </p:spPr>
      </p:pic>
      <p:sp>
        <p:nvSpPr>
          <p:cNvPr id="3" name="Slide Number Placeholder 2">
            <a:extLst>
              <a:ext uri="{FF2B5EF4-FFF2-40B4-BE49-F238E27FC236}">
                <a16:creationId xmlns:a16="http://schemas.microsoft.com/office/drawing/2014/main" id="{06810AF4-ED67-C042-93FF-7EA3E66A036F}"/>
              </a:ext>
            </a:extLst>
          </p:cNvPr>
          <p:cNvSpPr>
            <a:spLocks noGrp="1"/>
          </p:cNvSpPr>
          <p:nvPr>
            <p:ph type="sldNum" sz="quarter" idx="12"/>
          </p:nvPr>
        </p:nvSpPr>
        <p:spPr/>
        <p:txBody>
          <a:bodyPr/>
          <a:lstStyle/>
          <a:p>
            <a:fld id="{713990BE-C57C-C44F-88D0-C029FA2F9318}" type="slidenum">
              <a:rPr lang="en-US" smtClean="0"/>
              <a:t>5</a:t>
            </a:fld>
            <a:endParaRPr lang="en-US"/>
          </a:p>
        </p:txBody>
      </p:sp>
    </p:spTree>
    <p:extLst>
      <p:ext uri="{BB962C8B-B14F-4D97-AF65-F5344CB8AC3E}">
        <p14:creationId xmlns:p14="http://schemas.microsoft.com/office/powerpoint/2010/main" val="29742448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95A881-533E-8E4E-B0B0-323148102484}"/>
              </a:ext>
            </a:extLst>
          </p:cNvPr>
          <p:cNvSpPr>
            <a:spLocks noGrp="1"/>
          </p:cNvSpPr>
          <p:nvPr>
            <p:ph type="title"/>
          </p:nvPr>
        </p:nvSpPr>
        <p:spPr>
          <a:xfrm>
            <a:off x="4708357" y="3620787"/>
            <a:ext cx="6830729" cy="2767874"/>
          </a:xfrm>
        </p:spPr>
        <p:txBody>
          <a:bodyPr vert="horz" lIns="91440" tIns="45720" rIns="91440" bIns="45720" rtlCol="0" anchor="b">
            <a:noAutofit/>
          </a:bodyPr>
          <a:lstStyle/>
          <a:p>
            <a:pPr algn="ctr"/>
            <a:r>
              <a:rPr lang="en-US" sz="3200" kern="1200" dirty="0">
                <a:solidFill>
                  <a:srgbClr val="FFFFFF"/>
                </a:solidFill>
                <a:latin typeface="+mj-lt"/>
                <a:ea typeface="+mj-ea"/>
                <a:cs typeface="+mj-cs"/>
              </a:rPr>
              <a:t>The same year the Pinto was rolled out, TMI-1 came on line. Nuclear technology was also viewed in high regard. Five years later, TMI’s sister reactor melted down after being on line for for less than 90 days </a:t>
            </a:r>
          </a:p>
        </p:txBody>
      </p:sp>
      <p:pic>
        <p:nvPicPr>
          <p:cNvPr id="11" name="Picture 10" descr="A picture containing outdoor, ground, object, sitting&#10;&#10;Description automatically generated">
            <a:extLst>
              <a:ext uri="{FF2B5EF4-FFF2-40B4-BE49-F238E27FC236}">
                <a16:creationId xmlns:a16="http://schemas.microsoft.com/office/drawing/2014/main" id="{CB5DC4F3-B1CA-5549-9BD7-961C04A2D36A}"/>
              </a:ext>
            </a:extLst>
          </p:cNvPr>
          <p:cNvPicPr>
            <a:picLocks noChangeAspect="1"/>
          </p:cNvPicPr>
          <p:nvPr/>
        </p:nvPicPr>
        <p:blipFill rotWithShape="1">
          <a:blip r:embed="rId2"/>
          <a:srcRect r="2267" b="-4"/>
          <a:stretch/>
        </p:blipFill>
        <p:spPr>
          <a:xfrm>
            <a:off x="317635" y="321733"/>
            <a:ext cx="3736809" cy="3026834"/>
          </a:xfrm>
          <a:prstGeom prst="rect">
            <a:avLst/>
          </a:prstGeom>
        </p:spPr>
      </p:pic>
      <p:pic>
        <p:nvPicPr>
          <p:cNvPr id="9" name="Picture 8" descr="A group of people posing for a photo&#10;&#10;Description automatically generated">
            <a:extLst>
              <a:ext uri="{FF2B5EF4-FFF2-40B4-BE49-F238E27FC236}">
                <a16:creationId xmlns:a16="http://schemas.microsoft.com/office/drawing/2014/main" id="{59ECA4F6-E5E2-FA46-B5F1-E9B9637E1E21}"/>
              </a:ext>
            </a:extLst>
          </p:cNvPr>
          <p:cNvPicPr>
            <a:picLocks noChangeAspect="1"/>
          </p:cNvPicPr>
          <p:nvPr/>
        </p:nvPicPr>
        <p:blipFill rotWithShape="1">
          <a:blip r:embed="rId3"/>
          <a:srcRect t="229" r="1" b="22999"/>
          <a:stretch/>
        </p:blipFill>
        <p:spPr>
          <a:xfrm>
            <a:off x="8348570" y="321734"/>
            <a:ext cx="3535590" cy="2985818"/>
          </a:xfrm>
          <a:prstGeom prst="rect">
            <a:avLst/>
          </a:prstGeom>
        </p:spPr>
      </p:pic>
      <p:cxnSp>
        <p:nvCxnSpPr>
          <p:cNvPr id="20" name="Straight Connector 19">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close up of a logo&#10;&#10;Description automatically generated">
            <a:extLst>
              <a:ext uri="{FF2B5EF4-FFF2-40B4-BE49-F238E27FC236}">
                <a16:creationId xmlns:a16="http://schemas.microsoft.com/office/drawing/2014/main" id="{35DD7997-746B-F545-A44F-EA3D2E9146F6}"/>
              </a:ext>
            </a:extLst>
          </p:cNvPr>
          <p:cNvPicPr>
            <a:picLocks noGrp="1" noChangeAspect="1"/>
          </p:cNvPicPr>
          <p:nvPr>
            <p:ph idx="1"/>
          </p:nvPr>
        </p:nvPicPr>
        <p:blipFill rotWithShape="1">
          <a:blip r:embed="rId4"/>
          <a:srcRect t="7327" r="-3" b="33560"/>
          <a:stretch/>
        </p:blipFill>
        <p:spPr>
          <a:xfrm>
            <a:off x="317635" y="3509433"/>
            <a:ext cx="4160452" cy="3026833"/>
          </a:xfrm>
          <a:prstGeom prst="rect">
            <a:avLst/>
          </a:prstGeom>
        </p:spPr>
      </p:pic>
      <p:sp>
        <p:nvSpPr>
          <p:cNvPr id="3" name="Slide Number Placeholder 2">
            <a:extLst>
              <a:ext uri="{FF2B5EF4-FFF2-40B4-BE49-F238E27FC236}">
                <a16:creationId xmlns:a16="http://schemas.microsoft.com/office/drawing/2014/main" id="{285E1E7A-1568-E048-8BAA-496293D409C8}"/>
              </a:ext>
            </a:extLst>
          </p:cNvPr>
          <p:cNvSpPr>
            <a:spLocks noGrp="1"/>
          </p:cNvSpPr>
          <p:nvPr>
            <p:ph type="sldNum" sz="quarter" idx="12"/>
          </p:nvPr>
        </p:nvSpPr>
        <p:spPr/>
        <p:txBody>
          <a:bodyPr/>
          <a:lstStyle/>
          <a:p>
            <a:fld id="{713990BE-C57C-C44F-88D0-C029FA2F9318}" type="slidenum">
              <a:rPr lang="en-US" smtClean="0"/>
              <a:t>50</a:t>
            </a:fld>
            <a:endParaRPr lang="en-US"/>
          </a:p>
        </p:txBody>
      </p:sp>
      <p:pic>
        <p:nvPicPr>
          <p:cNvPr id="6" name="Picture 5" descr="A close up of smoke&#10;&#10;Description automatically generated">
            <a:extLst>
              <a:ext uri="{FF2B5EF4-FFF2-40B4-BE49-F238E27FC236}">
                <a16:creationId xmlns:a16="http://schemas.microsoft.com/office/drawing/2014/main" id="{67E53169-E63C-C949-A126-35AC9D933493}"/>
              </a:ext>
            </a:extLst>
          </p:cNvPr>
          <p:cNvPicPr>
            <a:picLocks noChangeAspect="1"/>
          </p:cNvPicPr>
          <p:nvPr/>
        </p:nvPicPr>
        <p:blipFill>
          <a:blip r:embed="rId5"/>
          <a:stretch>
            <a:fillRect/>
          </a:stretch>
        </p:blipFill>
        <p:spPr>
          <a:xfrm>
            <a:off x="4267200" y="380198"/>
            <a:ext cx="3868614" cy="2967839"/>
          </a:xfrm>
          <a:prstGeom prst="rect">
            <a:avLst/>
          </a:prstGeom>
        </p:spPr>
      </p:pic>
    </p:spTree>
    <p:extLst>
      <p:ext uri="{BB962C8B-B14F-4D97-AF65-F5344CB8AC3E}">
        <p14:creationId xmlns:p14="http://schemas.microsoft.com/office/powerpoint/2010/main" val="9335398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EB022D-F4A2-6F4C-8C24-B48B014DCDA4}"/>
              </a:ext>
            </a:extLst>
          </p:cNvPr>
          <p:cNvSpPr>
            <a:spLocks noGrp="1"/>
          </p:cNvSpPr>
          <p:nvPr>
            <p:ph type="title"/>
          </p:nvPr>
        </p:nvSpPr>
        <p:spPr>
          <a:xfrm>
            <a:off x="336884" y="551733"/>
            <a:ext cx="4332307" cy="6124002"/>
          </a:xfrm>
        </p:spPr>
        <p:txBody>
          <a:bodyPr vert="horz" lIns="91440" tIns="45720" rIns="91440" bIns="45720" rtlCol="0" anchor="ctr">
            <a:normAutofit fontScale="90000"/>
          </a:bodyPr>
          <a:lstStyle/>
          <a:p>
            <a:pPr algn="ctr"/>
            <a:r>
              <a:rPr lang="en-US" sz="3300" kern="1200" dirty="0">
                <a:solidFill>
                  <a:srgbClr val="FFFFFF"/>
                </a:solidFill>
                <a:latin typeface="+mj-lt"/>
                <a:ea typeface="+mj-ea"/>
                <a:cs typeface="+mj-cs"/>
              </a:rPr>
              <a:t>Everyone supports jobs, but at what price to hardworking taxpayers who have to support Exelon’s bottom line? In Illinois it was calculated that each job saved in Exelon’s latest bail out was over </a:t>
            </a:r>
            <a:br>
              <a:rPr lang="en-US" sz="3300" kern="1200" dirty="0">
                <a:solidFill>
                  <a:srgbClr val="FFFFFF"/>
                </a:solidFill>
                <a:latin typeface="+mj-lt"/>
                <a:ea typeface="+mj-ea"/>
                <a:cs typeface="+mj-cs"/>
              </a:rPr>
            </a:br>
            <a:r>
              <a:rPr lang="en-US" sz="3300" b="1" kern="1200" dirty="0">
                <a:solidFill>
                  <a:srgbClr val="FFFFFF"/>
                </a:solidFill>
                <a:latin typeface="+mj-lt"/>
                <a:ea typeface="+mj-ea"/>
                <a:cs typeface="+mj-cs"/>
              </a:rPr>
              <a:t>$1 million dollars</a:t>
            </a:r>
            <a:br>
              <a:rPr lang="en-US" sz="3300" b="1" kern="1200" dirty="0">
                <a:solidFill>
                  <a:srgbClr val="FFFFFF"/>
                </a:solidFill>
                <a:latin typeface="+mj-lt"/>
                <a:ea typeface="+mj-ea"/>
                <a:cs typeface="+mj-cs"/>
              </a:rPr>
            </a:br>
            <a:r>
              <a:rPr lang="en-US" sz="3300" b="1" kern="1200" dirty="0">
                <a:solidFill>
                  <a:srgbClr val="FFFFFF"/>
                </a:solidFill>
                <a:latin typeface="+mj-lt"/>
                <a:ea typeface="+mj-ea"/>
                <a:cs typeface="+mj-cs"/>
              </a:rPr>
              <a:t> per job.  </a:t>
            </a:r>
            <a:r>
              <a:rPr lang="en-US" sz="3300" kern="1200" dirty="0">
                <a:solidFill>
                  <a:srgbClr val="FFFFFF"/>
                </a:solidFill>
                <a:latin typeface="+mj-lt"/>
                <a:ea typeface="+mj-ea"/>
                <a:cs typeface="+mj-cs"/>
              </a:rPr>
              <a:t>Just think about what</a:t>
            </a:r>
            <a:r>
              <a:rPr lang="en-US" sz="3300" b="1" kern="1200" dirty="0">
                <a:solidFill>
                  <a:srgbClr val="FFFFFF"/>
                </a:solidFill>
                <a:latin typeface="+mj-lt"/>
                <a:ea typeface="+mj-ea"/>
                <a:cs typeface="+mj-cs"/>
              </a:rPr>
              <a:t> </a:t>
            </a:r>
            <a:r>
              <a:rPr lang="en-US" sz="3300" dirty="0">
                <a:solidFill>
                  <a:schemeClr val="bg1"/>
                </a:solidFill>
              </a:rPr>
              <a:t>those bail out dollars dedicated to RE/EE instead could do for Pennsylvania</a:t>
            </a:r>
            <a:br>
              <a:rPr lang="en-US" sz="3200" dirty="0"/>
            </a:br>
            <a:r>
              <a:rPr lang="en-US" sz="3200" b="1" kern="1200" dirty="0">
                <a:solidFill>
                  <a:srgbClr val="FFFFFF"/>
                </a:solidFill>
                <a:latin typeface="+mj-lt"/>
                <a:ea typeface="+mj-ea"/>
                <a:cs typeface="+mj-cs"/>
              </a:rPr>
              <a:t> </a:t>
            </a:r>
          </a:p>
        </p:txBody>
      </p:sp>
      <p:pic>
        <p:nvPicPr>
          <p:cNvPr id="5" name="Content Placeholder 4" descr="A close up of a logo&#10;&#10;Description automatically generated">
            <a:extLst>
              <a:ext uri="{FF2B5EF4-FFF2-40B4-BE49-F238E27FC236}">
                <a16:creationId xmlns:a16="http://schemas.microsoft.com/office/drawing/2014/main" id="{1A14A057-5AE8-2E44-9C33-D55F810F5971}"/>
              </a:ext>
            </a:extLst>
          </p:cNvPr>
          <p:cNvPicPr>
            <a:picLocks noGrp="1" noChangeAspect="1"/>
          </p:cNvPicPr>
          <p:nvPr>
            <p:ph idx="1"/>
          </p:nvPr>
        </p:nvPicPr>
        <p:blipFill rotWithShape="1">
          <a:blip r:embed="rId2"/>
          <a:srcRect l="4002" r="11923"/>
          <a:stretch/>
        </p:blipFill>
        <p:spPr>
          <a:xfrm>
            <a:off x="5416061" y="311449"/>
            <a:ext cx="6032989" cy="6260540"/>
          </a:xfrm>
          <a:prstGeom prst="rect">
            <a:avLst/>
          </a:prstGeom>
        </p:spPr>
      </p:pic>
      <p:sp>
        <p:nvSpPr>
          <p:cNvPr id="3" name="Slide Number Placeholder 2">
            <a:extLst>
              <a:ext uri="{FF2B5EF4-FFF2-40B4-BE49-F238E27FC236}">
                <a16:creationId xmlns:a16="http://schemas.microsoft.com/office/drawing/2014/main" id="{4B088701-F3EF-D144-A2F8-D646615832DF}"/>
              </a:ext>
            </a:extLst>
          </p:cNvPr>
          <p:cNvSpPr>
            <a:spLocks noGrp="1"/>
          </p:cNvSpPr>
          <p:nvPr>
            <p:ph type="sldNum" sz="quarter" idx="12"/>
          </p:nvPr>
        </p:nvSpPr>
        <p:spPr/>
        <p:txBody>
          <a:bodyPr/>
          <a:lstStyle/>
          <a:p>
            <a:fld id="{713990BE-C57C-C44F-88D0-C029FA2F9318}" type="slidenum">
              <a:rPr lang="en-US" smtClean="0"/>
              <a:t>51</a:t>
            </a:fld>
            <a:endParaRPr lang="en-US"/>
          </a:p>
        </p:txBody>
      </p:sp>
    </p:spTree>
    <p:extLst>
      <p:ext uri="{BB962C8B-B14F-4D97-AF65-F5344CB8AC3E}">
        <p14:creationId xmlns:p14="http://schemas.microsoft.com/office/powerpoint/2010/main" val="924139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A97DD6-6274-0D4E-AE84-6F2E46A06D0E}"/>
              </a:ext>
            </a:extLst>
          </p:cNvPr>
          <p:cNvSpPr>
            <a:spLocks noGrp="1"/>
          </p:cNvSpPr>
          <p:nvPr>
            <p:ph type="title"/>
          </p:nvPr>
        </p:nvSpPr>
        <p:spPr>
          <a:xfrm>
            <a:off x="257908" y="281355"/>
            <a:ext cx="4196861" cy="6260122"/>
          </a:xfrm>
          <a:noFill/>
          <a:ln w="19050">
            <a:solidFill>
              <a:schemeClr val="bg1"/>
            </a:solidFill>
          </a:ln>
        </p:spPr>
        <p:txBody>
          <a:bodyPr wrap="square">
            <a:noAutofit/>
          </a:bodyPr>
          <a:lstStyle/>
          <a:p>
            <a:pPr algn="ctr"/>
            <a:r>
              <a:rPr lang="en-US" sz="3200" dirty="0">
                <a:solidFill>
                  <a:schemeClr val="bg1"/>
                </a:solidFill>
              </a:rPr>
              <a:t>Technology advances impact jobs. It happens in every industry. Car companies that have not increased their auto’s efficiency over 40 years are selling fewer cars than their competitors. Local telephone companies are selling people fewer land lines. The list goes on and on </a:t>
            </a:r>
          </a:p>
        </p:txBody>
      </p:sp>
      <p:pic>
        <p:nvPicPr>
          <p:cNvPr id="12" name="Content Placeholder 8">
            <a:extLst>
              <a:ext uri="{FF2B5EF4-FFF2-40B4-BE49-F238E27FC236}">
                <a16:creationId xmlns:a16="http://schemas.microsoft.com/office/drawing/2014/main" id="{7AB3FC59-C6D0-A243-AA26-49ED4B6CC14D}"/>
              </a:ext>
            </a:extLst>
          </p:cNvPr>
          <p:cNvPicPr>
            <a:picLocks noChangeAspect="1"/>
          </p:cNvPicPr>
          <p:nvPr/>
        </p:nvPicPr>
        <p:blipFill>
          <a:blip r:embed="rId2"/>
          <a:stretch>
            <a:fillRect/>
          </a:stretch>
        </p:blipFill>
        <p:spPr>
          <a:xfrm>
            <a:off x="5297763" y="1268765"/>
            <a:ext cx="6250769" cy="4159602"/>
          </a:xfrm>
          <a:prstGeom prst="rect">
            <a:avLst/>
          </a:prstGeom>
        </p:spPr>
      </p:pic>
      <p:sp>
        <p:nvSpPr>
          <p:cNvPr id="3" name="Slide Number Placeholder 2">
            <a:extLst>
              <a:ext uri="{FF2B5EF4-FFF2-40B4-BE49-F238E27FC236}">
                <a16:creationId xmlns:a16="http://schemas.microsoft.com/office/drawing/2014/main" id="{B4F449A9-7268-7D47-93F0-FC7C65D6AFDF}"/>
              </a:ext>
            </a:extLst>
          </p:cNvPr>
          <p:cNvSpPr>
            <a:spLocks noGrp="1"/>
          </p:cNvSpPr>
          <p:nvPr>
            <p:ph type="sldNum" sz="quarter" idx="12"/>
          </p:nvPr>
        </p:nvSpPr>
        <p:spPr/>
        <p:txBody>
          <a:bodyPr/>
          <a:lstStyle/>
          <a:p>
            <a:fld id="{713990BE-C57C-C44F-88D0-C029FA2F9318}" type="slidenum">
              <a:rPr lang="en-US" smtClean="0"/>
              <a:t>52</a:t>
            </a:fld>
            <a:endParaRPr lang="en-US"/>
          </a:p>
        </p:txBody>
      </p:sp>
    </p:spTree>
    <p:extLst>
      <p:ext uri="{BB962C8B-B14F-4D97-AF65-F5344CB8AC3E}">
        <p14:creationId xmlns:p14="http://schemas.microsoft.com/office/powerpoint/2010/main" val="42439474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530C5-670A-A44F-8B62-854F284D1FD2}"/>
              </a:ext>
            </a:extLst>
          </p:cNvPr>
          <p:cNvSpPr>
            <a:spLocks noGrp="1"/>
          </p:cNvSpPr>
          <p:nvPr>
            <p:ph type="title"/>
          </p:nvPr>
        </p:nvSpPr>
        <p:spPr>
          <a:xfrm>
            <a:off x="609601" y="4385066"/>
            <a:ext cx="10923638" cy="2203302"/>
          </a:xfrm>
        </p:spPr>
        <p:txBody>
          <a:bodyPr vert="horz" lIns="91440" tIns="45720" rIns="91440" bIns="45720" rtlCol="0" anchor="b">
            <a:normAutofit/>
          </a:bodyPr>
          <a:lstStyle/>
          <a:p>
            <a:pPr algn="ctr"/>
            <a:r>
              <a:rPr lang="en-US" sz="3600" kern="1200" dirty="0">
                <a:solidFill>
                  <a:schemeClr val="tx1"/>
                </a:solidFill>
                <a:latin typeface="+mj-lt"/>
                <a:ea typeface="+mj-ea"/>
                <a:cs typeface="+mj-cs"/>
              </a:rPr>
              <a:t>Why are we talking about retrofitting an Edsel when we can invest in clean, green and renewable technologies, energy efficiency and more progressive building and zoning standards? </a:t>
            </a:r>
          </a:p>
        </p:txBody>
      </p:sp>
      <p:pic>
        <p:nvPicPr>
          <p:cNvPr id="5" name="Content Placeholder 4" descr="An old car parked in a field&#10;&#10;Description automatically generated">
            <a:extLst>
              <a:ext uri="{FF2B5EF4-FFF2-40B4-BE49-F238E27FC236}">
                <a16:creationId xmlns:a16="http://schemas.microsoft.com/office/drawing/2014/main" id="{5F827D41-93F3-E04E-94C4-66A93A527229}"/>
              </a:ext>
            </a:extLst>
          </p:cNvPr>
          <p:cNvPicPr>
            <a:picLocks noGrp="1" noChangeAspect="1"/>
          </p:cNvPicPr>
          <p:nvPr>
            <p:ph idx="1"/>
          </p:nvPr>
        </p:nvPicPr>
        <p:blipFill rotWithShape="1">
          <a:blip r:embed="rId2"/>
          <a:srcRect r="-2" b="7164"/>
          <a:stretch/>
        </p:blipFill>
        <p:spPr>
          <a:xfrm>
            <a:off x="20" y="10"/>
            <a:ext cx="5181580" cy="4252522"/>
          </a:xfrm>
          <a:prstGeom prst="rect">
            <a:avLst/>
          </a:prstGeom>
        </p:spPr>
      </p:pic>
      <p:pic>
        <p:nvPicPr>
          <p:cNvPr id="7" name="Picture 6" descr="A picture containing outdoor object, windmill&#10;&#10;Description automatically generated">
            <a:extLst>
              <a:ext uri="{FF2B5EF4-FFF2-40B4-BE49-F238E27FC236}">
                <a16:creationId xmlns:a16="http://schemas.microsoft.com/office/drawing/2014/main" id="{310DA020-90B7-CD4A-A72B-4CAABAD16A2F}"/>
              </a:ext>
            </a:extLst>
          </p:cNvPr>
          <p:cNvPicPr>
            <a:picLocks noChangeAspect="1"/>
          </p:cNvPicPr>
          <p:nvPr/>
        </p:nvPicPr>
        <p:blipFill rotWithShape="1">
          <a:blip r:embed="rId3"/>
          <a:srcRect r="4624" b="2"/>
          <a:stretch/>
        </p:blipFill>
        <p:spPr>
          <a:xfrm>
            <a:off x="5181601" y="-681"/>
            <a:ext cx="7010400" cy="4253215"/>
          </a:xfrm>
          <a:prstGeom prst="rect">
            <a:avLst/>
          </a:prstGeom>
        </p:spPr>
      </p:pic>
      <p:cxnSp>
        <p:nvCxnSpPr>
          <p:cNvPr id="12" name="Straight Connector 11">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7AC3780-2E70-D44B-83B7-C04E51AB8E1F}"/>
              </a:ext>
            </a:extLst>
          </p:cNvPr>
          <p:cNvSpPr>
            <a:spLocks noGrp="1"/>
          </p:cNvSpPr>
          <p:nvPr>
            <p:ph type="sldNum" sz="quarter" idx="12"/>
          </p:nvPr>
        </p:nvSpPr>
        <p:spPr/>
        <p:txBody>
          <a:bodyPr/>
          <a:lstStyle/>
          <a:p>
            <a:fld id="{713990BE-C57C-C44F-88D0-C029FA2F9318}" type="slidenum">
              <a:rPr lang="en-US" smtClean="0"/>
              <a:t>53</a:t>
            </a:fld>
            <a:endParaRPr lang="en-US"/>
          </a:p>
        </p:txBody>
      </p:sp>
    </p:spTree>
    <p:extLst>
      <p:ext uri="{BB962C8B-B14F-4D97-AF65-F5344CB8AC3E}">
        <p14:creationId xmlns:p14="http://schemas.microsoft.com/office/powerpoint/2010/main" val="42687358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9EACF8-319E-D243-9262-B94CB061F43F}"/>
              </a:ext>
            </a:extLst>
          </p:cNvPr>
          <p:cNvSpPr>
            <a:spLocks noGrp="1"/>
          </p:cNvSpPr>
          <p:nvPr>
            <p:ph idx="1"/>
          </p:nvPr>
        </p:nvSpPr>
        <p:spPr>
          <a:xfrm>
            <a:off x="252163" y="550984"/>
            <a:ext cx="4149969" cy="6307016"/>
          </a:xfrm>
        </p:spPr>
        <p:txBody>
          <a:bodyPr>
            <a:normAutofit lnSpcReduction="10000"/>
          </a:bodyPr>
          <a:lstStyle/>
          <a:p>
            <a:r>
              <a:rPr lang="en-US" sz="3200" dirty="0">
                <a:solidFill>
                  <a:schemeClr val="bg1"/>
                </a:solidFill>
              </a:rPr>
              <a:t>So why, if consumers already paid off the debt on the nuclear plants, does TMI need yet another bailout? </a:t>
            </a:r>
          </a:p>
          <a:p>
            <a:r>
              <a:rPr lang="en-US" sz="3200" dirty="0">
                <a:solidFill>
                  <a:schemeClr val="bg1"/>
                </a:solidFill>
              </a:rPr>
              <a:t>What happened to all the money collected from consumers under the Competitive Transition Charge over ten years? </a:t>
            </a:r>
          </a:p>
          <a:p>
            <a:r>
              <a:rPr lang="en-US" sz="3200" dirty="0">
                <a:solidFill>
                  <a:schemeClr val="bg1"/>
                </a:solidFill>
              </a:rPr>
              <a:t>How many more times are we going to bail out TMI? </a:t>
            </a:r>
          </a:p>
          <a:p>
            <a:endParaRPr lang="en-US" sz="2000" dirty="0">
              <a:solidFill>
                <a:schemeClr val="bg1"/>
              </a:solidFill>
            </a:endParaRPr>
          </a:p>
        </p:txBody>
      </p:sp>
      <p:sp>
        <p:nvSpPr>
          <p:cNvPr id="2" name="Slide Number Placeholder 1">
            <a:extLst>
              <a:ext uri="{FF2B5EF4-FFF2-40B4-BE49-F238E27FC236}">
                <a16:creationId xmlns:a16="http://schemas.microsoft.com/office/drawing/2014/main" id="{8B51DD84-7794-F444-B409-08C96DC2B9EC}"/>
              </a:ext>
            </a:extLst>
          </p:cNvPr>
          <p:cNvSpPr>
            <a:spLocks noGrp="1"/>
          </p:cNvSpPr>
          <p:nvPr>
            <p:ph type="sldNum" sz="quarter" idx="12"/>
          </p:nvPr>
        </p:nvSpPr>
        <p:spPr/>
        <p:txBody>
          <a:bodyPr/>
          <a:lstStyle/>
          <a:p>
            <a:fld id="{713990BE-C57C-C44F-88D0-C029FA2F9318}" type="slidenum">
              <a:rPr lang="en-US" smtClean="0"/>
              <a:t>54</a:t>
            </a:fld>
            <a:endParaRPr lang="en-US"/>
          </a:p>
        </p:txBody>
      </p:sp>
      <p:pic>
        <p:nvPicPr>
          <p:cNvPr id="6" name="Picture 5" descr="A statue of a person&#10;&#10;Description automatically generated">
            <a:extLst>
              <a:ext uri="{FF2B5EF4-FFF2-40B4-BE49-F238E27FC236}">
                <a16:creationId xmlns:a16="http://schemas.microsoft.com/office/drawing/2014/main" id="{FC2F3B6C-D752-6E4F-92B1-D1F23B2177D9}"/>
              </a:ext>
            </a:extLst>
          </p:cNvPr>
          <p:cNvPicPr>
            <a:picLocks noChangeAspect="1"/>
          </p:cNvPicPr>
          <p:nvPr/>
        </p:nvPicPr>
        <p:blipFill>
          <a:blip r:embed="rId2"/>
          <a:stretch>
            <a:fillRect/>
          </a:stretch>
        </p:blipFill>
        <p:spPr>
          <a:xfrm>
            <a:off x="4912672" y="136524"/>
            <a:ext cx="7073899" cy="6584951"/>
          </a:xfrm>
          <a:prstGeom prst="rect">
            <a:avLst/>
          </a:prstGeom>
        </p:spPr>
      </p:pic>
    </p:spTree>
    <p:extLst>
      <p:ext uri="{BB962C8B-B14F-4D97-AF65-F5344CB8AC3E}">
        <p14:creationId xmlns:p14="http://schemas.microsoft.com/office/powerpoint/2010/main" val="429346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33AAB9-BD45-5242-B470-F604EC3154FF}"/>
              </a:ext>
            </a:extLst>
          </p:cNvPr>
          <p:cNvSpPr>
            <a:spLocks noGrp="1"/>
          </p:cNvSpPr>
          <p:nvPr>
            <p:ph idx="1"/>
          </p:nvPr>
        </p:nvSpPr>
        <p:spPr>
          <a:xfrm>
            <a:off x="287332" y="586154"/>
            <a:ext cx="4079631" cy="6072554"/>
          </a:xfrm>
        </p:spPr>
        <p:txBody>
          <a:bodyPr>
            <a:noAutofit/>
          </a:bodyPr>
          <a:lstStyle/>
          <a:p>
            <a:pPr marL="0" indent="0">
              <a:buNone/>
            </a:pPr>
            <a:r>
              <a:rPr lang="en-US" sz="3000" b="1" dirty="0">
                <a:solidFill>
                  <a:schemeClr val="bg1"/>
                </a:solidFill>
              </a:rPr>
              <a:t>Here’s the cruel irony: </a:t>
            </a:r>
            <a:endParaRPr lang="en-US" sz="3000" dirty="0">
              <a:solidFill>
                <a:schemeClr val="bg1"/>
              </a:solidFill>
            </a:endParaRPr>
          </a:p>
          <a:p>
            <a:r>
              <a:rPr lang="en-US" sz="3000" b="1" dirty="0">
                <a:solidFill>
                  <a:schemeClr val="bg1"/>
                </a:solidFill>
              </a:rPr>
              <a:t>We never got the energy TMI generated. It went to eastern and western PA and New Jersey. </a:t>
            </a:r>
            <a:endParaRPr lang="en-US" sz="3000" dirty="0">
              <a:solidFill>
                <a:schemeClr val="bg1"/>
              </a:solidFill>
            </a:endParaRPr>
          </a:p>
          <a:p>
            <a:r>
              <a:rPr lang="en-US" sz="3000" b="1" dirty="0">
                <a:solidFill>
                  <a:schemeClr val="bg1"/>
                </a:solidFill>
              </a:rPr>
              <a:t>We got the risk.</a:t>
            </a:r>
            <a:br>
              <a:rPr lang="en-US" sz="3000" b="1" dirty="0">
                <a:solidFill>
                  <a:schemeClr val="bg1"/>
                </a:solidFill>
              </a:rPr>
            </a:br>
            <a:r>
              <a:rPr lang="en-US" sz="3000" b="1" dirty="0">
                <a:solidFill>
                  <a:schemeClr val="bg1"/>
                </a:solidFill>
              </a:rPr>
              <a:t>We got the radiation. We got the waste. </a:t>
            </a:r>
            <a:endParaRPr lang="en-US" sz="3000" dirty="0">
              <a:solidFill>
                <a:schemeClr val="bg1"/>
              </a:solidFill>
            </a:endParaRPr>
          </a:p>
          <a:p>
            <a:r>
              <a:rPr lang="en-US" sz="3000" b="1" dirty="0">
                <a:solidFill>
                  <a:schemeClr val="bg1"/>
                </a:solidFill>
              </a:rPr>
              <a:t>We never received an apology. But we got the bill, and 1,200 tons of radioactive garbage. </a:t>
            </a:r>
            <a:endParaRPr lang="en-US" sz="3000" dirty="0">
              <a:solidFill>
                <a:schemeClr val="bg1"/>
              </a:solidFill>
            </a:endParaRPr>
          </a:p>
        </p:txBody>
      </p:sp>
      <p:pic>
        <p:nvPicPr>
          <p:cNvPr id="5" name="Picture 4" descr="A picture containing clipart&#10;&#10;Description automatically generated">
            <a:extLst>
              <a:ext uri="{FF2B5EF4-FFF2-40B4-BE49-F238E27FC236}">
                <a16:creationId xmlns:a16="http://schemas.microsoft.com/office/drawing/2014/main" id="{71FB3ADE-2C2C-EF44-85CB-11EF44BC8DDD}"/>
              </a:ext>
            </a:extLst>
          </p:cNvPr>
          <p:cNvPicPr>
            <a:picLocks noChangeAspect="1"/>
          </p:cNvPicPr>
          <p:nvPr/>
        </p:nvPicPr>
        <p:blipFill>
          <a:blip r:embed="rId2"/>
          <a:stretch>
            <a:fillRect/>
          </a:stretch>
        </p:blipFill>
        <p:spPr>
          <a:xfrm>
            <a:off x="5297763" y="1007545"/>
            <a:ext cx="6250769" cy="4682043"/>
          </a:xfrm>
          <a:prstGeom prst="rect">
            <a:avLst/>
          </a:prstGeom>
        </p:spPr>
      </p:pic>
      <p:sp>
        <p:nvSpPr>
          <p:cNvPr id="2" name="Slide Number Placeholder 1">
            <a:extLst>
              <a:ext uri="{FF2B5EF4-FFF2-40B4-BE49-F238E27FC236}">
                <a16:creationId xmlns:a16="http://schemas.microsoft.com/office/drawing/2014/main" id="{C3873DA8-33BD-8643-BF18-72971AE5EFCC}"/>
              </a:ext>
            </a:extLst>
          </p:cNvPr>
          <p:cNvSpPr>
            <a:spLocks noGrp="1"/>
          </p:cNvSpPr>
          <p:nvPr>
            <p:ph type="sldNum" sz="quarter" idx="12"/>
          </p:nvPr>
        </p:nvSpPr>
        <p:spPr/>
        <p:txBody>
          <a:bodyPr/>
          <a:lstStyle/>
          <a:p>
            <a:fld id="{713990BE-C57C-C44F-88D0-C029FA2F9318}" type="slidenum">
              <a:rPr lang="en-US" smtClean="0"/>
              <a:t>55</a:t>
            </a:fld>
            <a:endParaRPr lang="en-US"/>
          </a:p>
        </p:txBody>
      </p:sp>
    </p:spTree>
    <p:extLst>
      <p:ext uri="{BB962C8B-B14F-4D97-AF65-F5344CB8AC3E}">
        <p14:creationId xmlns:p14="http://schemas.microsoft.com/office/powerpoint/2010/main" val="2055148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AFE94A-75F1-7A49-BEC2-46B5DFB1C8B3}"/>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kern="1200">
                <a:solidFill>
                  <a:srgbClr val="FFFFFF"/>
                </a:solidFill>
                <a:latin typeface="+mj-lt"/>
                <a:ea typeface="+mj-ea"/>
                <a:cs typeface="+mj-cs"/>
              </a:rPr>
              <a:t>1970s: Emergence of OPEC, gas lines, malaise and stagflation two recessions </a:t>
            </a:r>
          </a:p>
        </p:txBody>
      </p:sp>
      <p:pic>
        <p:nvPicPr>
          <p:cNvPr id="5" name="Content Placeholder 4" descr="A group of people standing next to a sign&#10;&#10;Description automatically generated">
            <a:extLst>
              <a:ext uri="{FF2B5EF4-FFF2-40B4-BE49-F238E27FC236}">
                <a16:creationId xmlns:a16="http://schemas.microsoft.com/office/drawing/2014/main" id="{88E6E614-C4DF-AE4D-B724-717BA7A0623A}"/>
              </a:ext>
            </a:extLst>
          </p:cNvPr>
          <p:cNvPicPr>
            <a:picLocks noGrp="1" noChangeAspect="1"/>
          </p:cNvPicPr>
          <p:nvPr>
            <p:ph idx="1"/>
          </p:nvPr>
        </p:nvPicPr>
        <p:blipFill rotWithShape="1">
          <a:blip r:embed="rId2"/>
          <a:srcRect r="12431"/>
          <a:stretch/>
        </p:blipFill>
        <p:spPr>
          <a:xfrm>
            <a:off x="4960043" y="910504"/>
            <a:ext cx="6978198" cy="5036992"/>
          </a:xfrm>
          <a:prstGeom prst="rect">
            <a:avLst/>
          </a:prstGeom>
        </p:spPr>
      </p:pic>
      <p:sp>
        <p:nvSpPr>
          <p:cNvPr id="3" name="Slide Number Placeholder 2">
            <a:extLst>
              <a:ext uri="{FF2B5EF4-FFF2-40B4-BE49-F238E27FC236}">
                <a16:creationId xmlns:a16="http://schemas.microsoft.com/office/drawing/2014/main" id="{711154AF-9F1A-8046-B580-B226B199301C}"/>
              </a:ext>
            </a:extLst>
          </p:cNvPr>
          <p:cNvSpPr>
            <a:spLocks noGrp="1"/>
          </p:cNvSpPr>
          <p:nvPr>
            <p:ph type="sldNum" sz="quarter" idx="12"/>
          </p:nvPr>
        </p:nvSpPr>
        <p:spPr/>
        <p:txBody>
          <a:bodyPr/>
          <a:lstStyle/>
          <a:p>
            <a:fld id="{713990BE-C57C-C44F-88D0-C029FA2F9318}" type="slidenum">
              <a:rPr lang="en-US" smtClean="0"/>
              <a:t>6</a:t>
            </a:fld>
            <a:endParaRPr lang="en-US"/>
          </a:p>
        </p:txBody>
      </p:sp>
    </p:spTree>
    <p:extLst>
      <p:ext uri="{BB962C8B-B14F-4D97-AF65-F5344CB8AC3E}">
        <p14:creationId xmlns:p14="http://schemas.microsoft.com/office/powerpoint/2010/main" val="7589445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0E926C-5C0B-5243-8152-C44F8CB50751}"/>
              </a:ext>
            </a:extLst>
          </p:cNvPr>
          <p:cNvSpPr>
            <a:spLocks noGrp="1"/>
          </p:cNvSpPr>
          <p:nvPr>
            <p:ph type="title"/>
          </p:nvPr>
        </p:nvSpPr>
        <p:spPr>
          <a:xfrm>
            <a:off x="764724" y="947738"/>
            <a:ext cx="3476625" cy="4962524"/>
          </a:xfrm>
        </p:spPr>
        <p:txBody>
          <a:bodyPr vert="horz" lIns="91440" tIns="45720" rIns="91440" bIns="45720" rtlCol="0" anchor="ctr">
            <a:normAutofit/>
          </a:bodyPr>
          <a:lstStyle/>
          <a:p>
            <a:pPr algn="ctr"/>
            <a:r>
              <a:rPr lang="en-US" sz="4800" kern="1200" dirty="0">
                <a:solidFill>
                  <a:srgbClr val="FFFFFF"/>
                </a:solidFill>
                <a:latin typeface="+mj-lt"/>
                <a:ea typeface="+mj-ea"/>
                <a:cs typeface="+mj-cs"/>
              </a:rPr>
              <a:t>TMI was built by hostage rate payers for </a:t>
            </a:r>
            <a:br>
              <a:rPr lang="en-US" sz="4800" kern="1200" dirty="0">
                <a:solidFill>
                  <a:srgbClr val="FFFFFF"/>
                </a:solidFill>
                <a:latin typeface="+mj-lt"/>
                <a:ea typeface="+mj-ea"/>
                <a:cs typeface="+mj-cs"/>
              </a:rPr>
            </a:br>
            <a:r>
              <a:rPr lang="en-US" sz="4800" kern="1200" dirty="0">
                <a:solidFill>
                  <a:srgbClr val="FFFFFF"/>
                </a:solidFill>
                <a:latin typeface="+mj-lt"/>
                <a:ea typeface="+mj-ea"/>
                <a:cs typeface="+mj-cs"/>
              </a:rPr>
              <a:t>$1.1 billion </a:t>
            </a:r>
            <a:br>
              <a:rPr lang="en-US" sz="4800" kern="1200" dirty="0">
                <a:solidFill>
                  <a:srgbClr val="FFFFFF"/>
                </a:solidFill>
                <a:latin typeface="+mj-lt"/>
                <a:ea typeface="+mj-ea"/>
                <a:cs typeface="+mj-cs"/>
              </a:rPr>
            </a:br>
            <a:endParaRPr lang="en-US" sz="4800" kern="1200" dirty="0">
              <a:solidFill>
                <a:srgbClr val="FFFFFF"/>
              </a:solidFill>
              <a:latin typeface="+mj-lt"/>
              <a:ea typeface="+mj-ea"/>
              <a:cs typeface="+mj-cs"/>
            </a:endParaRPr>
          </a:p>
        </p:txBody>
      </p:sp>
      <p:pic>
        <p:nvPicPr>
          <p:cNvPr id="5" name="Content Placeholder 4" descr="A picture containing outdoor, sky, water&#10;&#10;Description automatically generated">
            <a:extLst>
              <a:ext uri="{FF2B5EF4-FFF2-40B4-BE49-F238E27FC236}">
                <a16:creationId xmlns:a16="http://schemas.microsoft.com/office/drawing/2014/main" id="{E6F2DF63-E9FB-C94B-B25B-B34F9132BF87}"/>
              </a:ext>
            </a:extLst>
          </p:cNvPr>
          <p:cNvPicPr>
            <a:picLocks noGrp="1" noChangeAspect="1"/>
          </p:cNvPicPr>
          <p:nvPr>
            <p:ph idx="1"/>
          </p:nvPr>
        </p:nvPicPr>
        <p:blipFill>
          <a:blip r:embed="rId2"/>
          <a:stretch>
            <a:fillRect/>
          </a:stretch>
        </p:blipFill>
        <p:spPr>
          <a:xfrm>
            <a:off x="5335439" y="492573"/>
            <a:ext cx="6190311" cy="5880796"/>
          </a:xfrm>
          <a:prstGeom prst="rect">
            <a:avLst/>
          </a:prstGeom>
        </p:spPr>
      </p:pic>
      <p:sp>
        <p:nvSpPr>
          <p:cNvPr id="3" name="Slide Number Placeholder 2">
            <a:extLst>
              <a:ext uri="{FF2B5EF4-FFF2-40B4-BE49-F238E27FC236}">
                <a16:creationId xmlns:a16="http://schemas.microsoft.com/office/drawing/2014/main" id="{4E1D1EB5-E99B-1C4C-8B02-3B967D080063}"/>
              </a:ext>
            </a:extLst>
          </p:cNvPr>
          <p:cNvSpPr>
            <a:spLocks noGrp="1"/>
          </p:cNvSpPr>
          <p:nvPr>
            <p:ph type="sldNum" sz="quarter" idx="12"/>
          </p:nvPr>
        </p:nvSpPr>
        <p:spPr/>
        <p:txBody>
          <a:bodyPr/>
          <a:lstStyle/>
          <a:p>
            <a:fld id="{713990BE-C57C-C44F-88D0-C029FA2F9318}" type="slidenum">
              <a:rPr lang="en-US" smtClean="0"/>
              <a:t>7</a:t>
            </a:fld>
            <a:endParaRPr lang="en-US"/>
          </a:p>
        </p:txBody>
      </p:sp>
    </p:spTree>
    <p:extLst>
      <p:ext uri="{BB962C8B-B14F-4D97-AF65-F5344CB8AC3E}">
        <p14:creationId xmlns:p14="http://schemas.microsoft.com/office/powerpoint/2010/main" val="958815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DE72FE-1725-6946-AD6D-81FBB5A1F092}"/>
              </a:ext>
            </a:extLst>
          </p:cNvPr>
          <p:cNvSpPr>
            <a:spLocks noGrp="1"/>
          </p:cNvSpPr>
          <p:nvPr>
            <p:ph type="title"/>
          </p:nvPr>
        </p:nvSpPr>
        <p:spPr>
          <a:xfrm>
            <a:off x="643467" y="643467"/>
            <a:ext cx="3363974" cy="5690831"/>
          </a:xfrm>
          <a:noFill/>
          <a:ln w="19050">
            <a:solidFill>
              <a:schemeClr val="bg1"/>
            </a:solidFill>
          </a:ln>
        </p:spPr>
        <p:txBody>
          <a:bodyPr wrap="square">
            <a:normAutofit/>
          </a:bodyPr>
          <a:lstStyle/>
          <a:p>
            <a:pPr algn="ctr"/>
            <a:r>
              <a:rPr lang="en-US" sz="3600" dirty="0">
                <a:solidFill>
                  <a:schemeClr val="bg1"/>
                </a:solidFill>
              </a:rPr>
              <a:t>TMI-2 was bailed out and defueled in 1981-1993 at a cost of </a:t>
            </a:r>
            <a:br>
              <a:rPr lang="en-US" sz="3600" dirty="0">
                <a:solidFill>
                  <a:schemeClr val="bg1"/>
                </a:solidFill>
              </a:rPr>
            </a:br>
            <a:r>
              <a:rPr lang="en-US" sz="3600" b="1" u="sng" dirty="0">
                <a:solidFill>
                  <a:schemeClr val="bg1"/>
                </a:solidFill>
              </a:rPr>
              <a:t>$987 million </a:t>
            </a:r>
            <a:br>
              <a:rPr lang="en-US" sz="3600" b="1" dirty="0">
                <a:solidFill>
                  <a:schemeClr val="bg1"/>
                </a:solidFill>
              </a:rPr>
            </a:br>
            <a:r>
              <a:rPr lang="en-US" sz="3600" b="1" dirty="0">
                <a:solidFill>
                  <a:schemeClr val="bg1"/>
                </a:solidFill>
              </a:rPr>
              <a:t>under the Thornburgh Plan </a:t>
            </a:r>
            <a:endParaRPr lang="en-US" sz="3600" dirty="0">
              <a:solidFill>
                <a:schemeClr val="bg1"/>
              </a:solidFill>
            </a:endParaRPr>
          </a:p>
        </p:txBody>
      </p:sp>
      <p:pic>
        <p:nvPicPr>
          <p:cNvPr id="8" name="Content Placeholder 4">
            <a:extLst>
              <a:ext uri="{FF2B5EF4-FFF2-40B4-BE49-F238E27FC236}">
                <a16:creationId xmlns:a16="http://schemas.microsoft.com/office/drawing/2014/main" id="{D1A486EF-6D9A-2844-B745-208984D36E27}"/>
              </a:ext>
            </a:extLst>
          </p:cNvPr>
          <p:cNvPicPr>
            <a:picLocks noChangeAspect="1"/>
          </p:cNvPicPr>
          <p:nvPr/>
        </p:nvPicPr>
        <p:blipFill>
          <a:blip r:embed="rId2"/>
          <a:stretch>
            <a:fillRect/>
          </a:stretch>
        </p:blipFill>
        <p:spPr>
          <a:xfrm>
            <a:off x="5297763" y="890878"/>
            <a:ext cx="6250769" cy="4915377"/>
          </a:xfrm>
          <a:prstGeom prst="rect">
            <a:avLst/>
          </a:prstGeom>
        </p:spPr>
      </p:pic>
      <p:sp>
        <p:nvSpPr>
          <p:cNvPr id="3" name="Slide Number Placeholder 2">
            <a:extLst>
              <a:ext uri="{FF2B5EF4-FFF2-40B4-BE49-F238E27FC236}">
                <a16:creationId xmlns:a16="http://schemas.microsoft.com/office/drawing/2014/main" id="{C6331D81-12A8-E549-B91B-B7FE5AE62F56}"/>
              </a:ext>
            </a:extLst>
          </p:cNvPr>
          <p:cNvSpPr>
            <a:spLocks noGrp="1"/>
          </p:cNvSpPr>
          <p:nvPr>
            <p:ph type="sldNum" sz="quarter" idx="12"/>
          </p:nvPr>
        </p:nvSpPr>
        <p:spPr/>
        <p:txBody>
          <a:bodyPr/>
          <a:lstStyle/>
          <a:p>
            <a:fld id="{713990BE-C57C-C44F-88D0-C029FA2F9318}" type="slidenum">
              <a:rPr lang="en-US" smtClean="0"/>
              <a:t>8</a:t>
            </a:fld>
            <a:endParaRPr lang="en-US"/>
          </a:p>
        </p:txBody>
      </p:sp>
    </p:spTree>
    <p:extLst>
      <p:ext uri="{BB962C8B-B14F-4D97-AF65-F5344CB8AC3E}">
        <p14:creationId xmlns:p14="http://schemas.microsoft.com/office/powerpoint/2010/main" val="2126283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2802CD-C7C7-5F46-BC65-959247E362CE}"/>
              </a:ext>
            </a:extLst>
          </p:cNvPr>
          <p:cNvSpPr>
            <a:spLocks noGrp="1"/>
          </p:cNvSpPr>
          <p:nvPr>
            <p:ph type="title"/>
          </p:nvPr>
        </p:nvSpPr>
        <p:spPr>
          <a:xfrm>
            <a:off x="515389" y="532015"/>
            <a:ext cx="3956857" cy="5769032"/>
          </a:xfrm>
        </p:spPr>
        <p:txBody>
          <a:bodyPr vert="horz" lIns="91440" tIns="45720" rIns="91440" bIns="45720" rtlCol="0" anchor="ctr">
            <a:normAutofit/>
          </a:bodyPr>
          <a:lstStyle/>
          <a:p>
            <a:pPr algn="ctr"/>
            <a:r>
              <a:rPr lang="en-US" sz="3700" b="1" kern="1200" dirty="0">
                <a:solidFill>
                  <a:srgbClr val="FFFFFF"/>
                </a:solidFill>
                <a:latin typeface="+mj-lt"/>
                <a:ea typeface="+mj-ea"/>
                <a:cs typeface="+mj-cs"/>
              </a:rPr>
              <a:t>TMI was bailed out again in 1995 </a:t>
            </a:r>
            <a:br>
              <a:rPr lang="en-US" sz="3700" b="1" kern="1200" dirty="0">
                <a:solidFill>
                  <a:srgbClr val="FFFFFF"/>
                </a:solidFill>
                <a:latin typeface="+mj-lt"/>
                <a:ea typeface="+mj-ea"/>
                <a:cs typeface="+mj-cs"/>
              </a:rPr>
            </a:br>
            <a:r>
              <a:rPr lang="en-US" sz="3700" b="1" kern="1200" dirty="0">
                <a:solidFill>
                  <a:srgbClr val="FFFFFF"/>
                </a:solidFill>
                <a:latin typeface="+mj-lt"/>
                <a:ea typeface="+mj-ea"/>
                <a:cs typeface="+mj-cs"/>
              </a:rPr>
              <a:t>by ratepayers at </a:t>
            </a:r>
            <a:br>
              <a:rPr lang="en-US" sz="3700" b="1" kern="1200" dirty="0">
                <a:solidFill>
                  <a:srgbClr val="FFFFFF"/>
                </a:solidFill>
                <a:latin typeface="+mj-lt"/>
                <a:ea typeface="+mj-ea"/>
                <a:cs typeface="+mj-cs"/>
              </a:rPr>
            </a:br>
            <a:r>
              <a:rPr lang="en-US" sz="3700" b="1" kern="1200" dirty="0">
                <a:solidFill>
                  <a:srgbClr val="FFFFFF"/>
                </a:solidFill>
                <a:latin typeface="+mj-lt"/>
                <a:ea typeface="+mj-ea"/>
                <a:cs typeface="+mj-cs"/>
              </a:rPr>
              <a:t>a cost of </a:t>
            </a:r>
            <a:br>
              <a:rPr lang="en-US" sz="3700" b="1" kern="1200" dirty="0">
                <a:solidFill>
                  <a:srgbClr val="FFFFFF"/>
                </a:solidFill>
                <a:latin typeface="+mj-lt"/>
                <a:ea typeface="+mj-ea"/>
                <a:cs typeface="+mj-cs"/>
              </a:rPr>
            </a:br>
            <a:r>
              <a:rPr lang="en-US" sz="3700" b="1" u="sng" kern="1200" dirty="0">
                <a:solidFill>
                  <a:srgbClr val="FFFFFF"/>
                </a:solidFill>
                <a:latin typeface="+mj-lt"/>
                <a:ea typeface="+mj-ea"/>
                <a:cs typeface="+mj-cs"/>
              </a:rPr>
              <a:t>$1 billion</a:t>
            </a:r>
            <a:r>
              <a:rPr lang="en-US" sz="3700" b="1" kern="1200" dirty="0">
                <a:solidFill>
                  <a:srgbClr val="FFFFFF"/>
                </a:solidFill>
                <a:latin typeface="+mj-lt"/>
                <a:ea typeface="+mj-ea"/>
                <a:cs typeface="+mj-cs"/>
              </a:rPr>
              <a:t> </a:t>
            </a:r>
            <a:br>
              <a:rPr lang="en-US" sz="3700" b="1" kern="1200" dirty="0">
                <a:solidFill>
                  <a:srgbClr val="FFFFFF"/>
                </a:solidFill>
                <a:latin typeface="+mj-lt"/>
                <a:ea typeface="+mj-ea"/>
                <a:cs typeface="+mj-cs"/>
              </a:rPr>
            </a:br>
            <a:r>
              <a:rPr lang="en-US" sz="3700" b="1" kern="1200" dirty="0">
                <a:solidFill>
                  <a:srgbClr val="FFFFFF"/>
                </a:solidFill>
                <a:latin typeface="+mj-lt"/>
                <a:ea typeface="+mj-ea"/>
                <a:cs typeface="+mj-cs"/>
              </a:rPr>
              <a:t>because there was no decommissioning fund at the time of the meltdown </a:t>
            </a:r>
            <a:endParaRPr lang="en-US" sz="3700" kern="1200" dirty="0">
              <a:solidFill>
                <a:srgbClr val="FFFFFF"/>
              </a:solidFill>
              <a:latin typeface="+mj-lt"/>
              <a:ea typeface="+mj-ea"/>
              <a:cs typeface="+mj-cs"/>
            </a:endParaRPr>
          </a:p>
        </p:txBody>
      </p:sp>
      <p:pic>
        <p:nvPicPr>
          <p:cNvPr id="7" name="Picture 6" descr="A close up of text on a white background&#10;&#10;Description automatically generated">
            <a:extLst>
              <a:ext uri="{FF2B5EF4-FFF2-40B4-BE49-F238E27FC236}">
                <a16:creationId xmlns:a16="http://schemas.microsoft.com/office/drawing/2014/main" id="{6CD39D85-5C3D-FB42-87AC-894F5B162C9E}"/>
              </a:ext>
            </a:extLst>
          </p:cNvPr>
          <p:cNvPicPr>
            <a:picLocks noChangeAspect="1"/>
          </p:cNvPicPr>
          <p:nvPr/>
        </p:nvPicPr>
        <p:blipFill>
          <a:blip r:embed="rId2"/>
          <a:stretch>
            <a:fillRect/>
          </a:stretch>
        </p:blipFill>
        <p:spPr>
          <a:xfrm>
            <a:off x="5173130" y="536164"/>
            <a:ext cx="6503481" cy="5769032"/>
          </a:xfrm>
          <a:prstGeom prst="rect">
            <a:avLst/>
          </a:prstGeom>
        </p:spPr>
      </p:pic>
      <p:sp>
        <p:nvSpPr>
          <p:cNvPr id="3" name="Slide Number Placeholder 2">
            <a:extLst>
              <a:ext uri="{FF2B5EF4-FFF2-40B4-BE49-F238E27FC236}">
                <a16:creationId xmlns:a16="http://schemas.microsoft.com/office/drawing/2014/main" id="{3F671182-6302-1F4A-B755-A4E60289FD64}"/>
              </a:ext>
            </a:extLst>
          </p:cNvPr>
          <p:cNvSpPr>
            <a:spLocks noGrp="1"/>
          </p:cNvSpPr>
          <p:nvPr>
            <p:ph type="sldNum" sz="quarter" idx="12"/>
          </p:nvPr>
        </p:nvSpPr>
        <p:spPr/>
        <p:txBody>
          <a:bodyPr/>
          <a:lstStyle/>
          <a:p>
            <a:fld id="{713990BE-C57C-C44F-88D0-C029FA2F9318}" type="slidenum">
              <a:rPr lang="en-US" smtClean="0"/>
              <a:t>9</a:t>
            </a:fld>
            <a:endParaRPr lang="en-US"/>
          </a:p>
        </p:txBody>
      </p:sp>
    </p:spTree>
    <p:extLst>
      <p:ext uri="{BB962C8B-B14F-4D97-AF65-F5344CB8AC3E}">
        <p14:creationId xmlns:p14="http://schemas.microsoft.com/office/powerpoint/2010/main" val="2765402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1672</Words>
  <Application>Microsoft Macintosh PowerPoint</Application>
  <PresentationFormat>Widescreen</PresentationFormat>
  <Paragraphs>136</Paragraphs>
  <Slides>55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Calibri Light</vt:lpstr>
      <vt:lpstr>Office Theme</vt:lpstr>
      <vt:lpstr>How Many Times Are We Going to Bail TMI Out? </vt:lpstr>
      <vt:lpstr>Birthplace of atomic power  Emotional attachment   Industrial hub  Nuclear power supplanted King Coal  </vt:lpstr>
      <vt:lpstr>1955: PSU: Breazeale reactor </vt:lpstr>
      <vt:lpstr>1957: The Price-Anderson Act established a system of indemnification for legal liability resulting from a nuclear accident. Came into play on March 30, 1979 </vt:lpstr>
      <vt:lpstr>December 2, 1957: First commercial nuclear power plant - operated by the Navy - went into operation in Shippingport </vt:lpstr>
      <vt:lpstr>1970s: Emergence of OPEC, gas lines, malaise and stagflation two recessions </vt:lpstr>
      <vt:lpstr>TMI was built by hostage rate payers for  $1.1 billion  </vt:lpstr>
      <vt:lpstr>TMI-2 was bailed out and defueled in 1981-1993 at a cost of  $987 million  under the Thornburgh Plan </vt:lpstr>
      <vt:lpstr>TMI was bailed out again in 1995  by ratepayers at  a cost of  $1 billion  because there was no decommissioning fund at the time of the meltdown </vt:lpstr>
      <vt:lpstr>And the bailout train stopped at TMI again as part of the $9 billion deregulation bailout from 1999- 2009. </vt:lpstr>
      <vt:lpstr>PA rate payers spent over  $9 billion dollars to restructure the whole electricity industry, which included bailing out uneconomic nuclear plants and other generators, when electricity rates were 15% above the national average </vt:lpstr>
      <vt:lpstr>TMI is the most uneconomical reactor in the state, and lost more than $300 million dollars over the past five years despite the deregulation bailout </vt:lpstr>
      <vt:lpstr>Now two nuclear corporations, Exelon based in Illinois and First Energy headquartered in Ohio, no longer believe in the Pennsylvania marketplace. These corporations want to charge consumers a nuclear tax, and ship the profits to Illinois and Ohio. Not the good neighbor policy most of us had in mind </vt:lpstr>
      <vt:lpstr>Remember Three Mile Island? </vt:lpstr>
      <vt:lpstr>TMI-1, the bailout candidate, became operational in 1974.   Like most nuclear plants, it was behind schedule and over budget </vt:lpstr>
      <vt:lpstr>Unit-2 came on line in 1978, and was also behind schedule and over budget.   Hostage ratepayers paid $1.1 billion in 1970s dollars to build Three Mile Island </vt:lpstr>
      <vt:lpstr>Then came the meltdown and the bailouts </vt:lpstr>
      <vt:lpstr>Bailout #1</vt:lpstr>
      <vt:lpstr>How did the owners show their gratitude? </vt:lpstr>
      <vt:lpstr>Bailout #2</vt:lpstr>
      <vt:lpstr>In case you had forgotten, the nuclear industry failed to establish cleanup funds for an accident they promised would not happen.   The current cost to decommission TMI-2 - which will be totally underwritten by rate payers - was determined by the NRC to be $1.266 billion in 2018 </vt:lpstr>
      <vt:lpstr>Bailout #3</vt:lpstr>
      <vt:lpstr>There was one huge problem – utilities were saddled with nuclear power plants that were burdened with enormous debt due to cost overruns.   The rate payers bailed the nuclear industry out again </vt:lpstr>
      <vt:lpstr>TMI-1 was part of the $9 billion deregulation bailout that took consumers a decade to pay off.   Keep in mind, these payments were meant to help nuclear power generators transition to competitive markets </vt:lpstr>
      <vt:lpstr>Three Mile Island is the intersection of  corporate socialism and voodoo economics </vt:lpstr>
      <vt:lpstr>I oppose yet another bailout for TMI.   But……  They're baaaaack! </vt:lpstr>
      <vt:lpstr>Three Mile Island is the most uneconomical reactor in the state. It’s also an old and small reactor that has operated beyond its 40 year license, and has cut its work force from 802 to 525 since 1999, but is home to 1,200 metric tons of high-level radioactive garbage </vt:lpstr>
      <vt:lpstr>Profit  by  Plant</vt:lpstr>
      <vt:lpstr>Why would we bail out an industry that made a combined profit last year of $679 million? </vt:lpstr>
      <vt:lpstr>Bailout #4?</vt:lpstr>
      <vt:lpstr>If the bailout in New Jersey cost $300 million a year, how much is the bailout going to cost Pennsylvania, which has three times the amount of nuclear capacity? About  $1 billion a year </vt:lpstr>
      <vt:lpstr>Wasn’t this the same industry who told us nuclear energy would be “too cheap to meter?” </vt:lpstr>
      <vt:lpstr>There is a popular myth circulating that nuclear plants are “carbon free." The entire nuclear fuel cycle contributes to GHG levels and Carbon 14 is released during operation. In addition, nuclear plants routinely vent some of the deadliest gases known to exist; and multiple studies have shown increased health effects for those living near reactors </vt:lpstr>
      <vt:lpstr>Running distressed nuclear reactors allows for the release of more carbon, making climate change worse than if the PUC reinvested or mandated energy efficiency increases for customers and Legislative support for renewable energy </vt:lpstr>
      <vt:lpstr>US utilities pay an average of  2–3¢/kWh  for efficiency programs; some are cheaper </vt:lpstr>
      <vt:lpstr>PowerPoint Presentation</vt:lpstr>
      <vt:lpstr>That’s why nuclear is uncompetitive </vt:lpstr>
      <vt:lpstr>So for every nuclear kWh not generated, the utility could instead buy several kWh of efficiency or renewable energy and displace more fossil-fueled generation. The first kWh of efficiency displaces what the nuclear output was doing; any additional efficiency bought can displace fossil-fueled generation </vt:lpstr>
      <vt:lpstr>State-by-state analysis by UCS shows that where efficiency and renewables are allowed to compete with supply. It generally takes only a year or two for these fast- to-install, carbon-free resources to fill the gap left by abrupt nuclear retirements </vt:lpstr>
      <vt:lpstr>The nuclear-carbon shell game only works if you ignore the environmental cost on the “front end” of nuclear power production. From the moment uranium is mined, milled, enriched, fabricated and transported it releases large quantities of airborne pollutants </vt:lpstr>
      <vt:lpstr>Where are the ads?   Why no commercials? </vt:lpstr>
      <vt:lpstr>The “clean air myth” was demolished on May 13, 1999 when the Nuclear Energy Institute’s advertising campaign was deemed “misleading” by the National Advertising Division of the Better Business Bureau.</vt:lpstr>
      <vt:lpstr>The specific ad in question was displayed in The Atlantic Monthly (December, 1998). The commercial featured a cute owl singing the praises of nuclear power. Hootie then thanked the NEI for clean air. The Business Bureau stated:  “The process currently used to produce at least some, if not most, of the uranium enriched fuels that are necessary to power nuclear energy plants emits substantial amounts of environmentally harmful greenhouse gases.”</vt:lpstr>
      <vt:lpstr>Nuclear power’s greenhouse gas “cure” claims must be examined by tracing its fuel cycle. It is clear that the production of nuclear electricity is not “clean”, “green” or “carbon free. ” </vt:lpstr>
      <vt:lpstr>The nuclear bailout scheme punishes rate and tax payers, and rewards a fading industry instead. Nuclear plants discharge chemicals to the Commonwealth’s waterways every year and kill untold numbers of fish and aquatic life. The nuclear wastes which are created by nuclear reactors will require untold billions of dollars to safeguard for thousands of years to come</vt:lpstr>
      <vt:lpstr>With those two facts in mind, nuclear energy can hardly be viewed as an emission free electrical generator </vt:lpstr>
      <vt:lpstr>Investment in alternative energy, energy efficiency and renewable generation is increasing as production costs decline, reliability margins increase, and we continue to build a more diverse energy portfolio </vt:lpstr>
      <vt:lpstr>Home grown Pennsylvania options create a desired localized electrical resiliency while nuclear plants go off- line in response to grid disturbances. Moreover, it is a resiliency that does not rely on foreign sources of nuclear fuel or oil </vt:lpstr>
      <vt:lpstr>TMI-1 is a 44 year old plant using 1960s technology. In 1974, one of the the “best automobile purchases” was a Ford Pinto. “Consumer Guide” stated, “The car has not been involved in a serious callback campaign.” Four years later, 1.5 million Pintos were recalled, and the number of deaths attributed to fuel tank fires ranged from 27 - 180 </vt:lpstr>
      <vt:lpstr>The same year the Pinto was rolled out, TMI-1 came on line. Nuclear technology was also viewed in high regard. Five years later, TMI’s sister reactor melted down after being on line for for less than 90 days </vt:lpstr>
      <vt:lpstr>Everyone supports jobs, but at what price to hardworking taxpayers who have to support Exelon’s bottom line? In Illinois it was calculated that each job saved in Exelon’s latest bail out was over  $1 million dollars  per job.  Just think about what those bail out dollars dedicated to RE/EE instead could do for Pennsylvania  </vt:lpstr>
      <vt:lpstr>Technology advances impact jobs. It happens in every industry. Car companies that have not increased their auto’s efficiency over 40 years are selling fewer cars than their competitors. Local telephone companies are selling people fewer land lines. The list goes on and on </vt:lpstr>
      <vt:lpstr>Why are we talking about retrofitting an Edsel when we can invest in clean, green and renewable technologies, energy efficiency and more progressive building and zoning standards?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Many Times Are We Going to Bail TMI Out? </dc:title>
  <dc:creator>Patty Smith</dc:creator>
  <cp:lastModifiedBy>Patty Smith</cp:lastModifiedBy>
  <cp:revision>8</cp:revision>
  <dcterms:created xsi:type="dcterms:W3CDTF">2019-03-04T22:37:13Z</dcterms:created>
  <dcterms:modified xsi:type="dcterms:W3CDTF">2019-03-05T15:31:30Z</dcterms:modified>
</cp:coreProperties>
</file>